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  <p:sldMasterId id="2147483669" r:id="rId2"/>
  </p:sldMasterIdLst>
  <p:notesMasterIdLst>
    <p:notesMasterId r:id="rId4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6" r:id="rId29"/>
    <p:sldId id="367" r:id="rId30"/>
    <p:sldId id="368" r:id="rId31"/>
    <p:sldId id="369" r:id="rId32"/>
    <p:sldId id="370" r:id="rId33"/>
    <p:sldId id="371" r:id="rId34"/>
    <p:sldId id="372" r:id="rId35"/>
    <p:sldId id="373" r:id="rId36"/>
    <p:sldId id="374" r:id="rId37"/>
    <p:sldId id="375" r:id="rId38"/>
    <p:sldId id="376" r:id="rId39"/>
    <p:sldId id="377" r:id="rId40"/>
    <p:sldId id="378" r:id="rId41"/>
    <p:sldId id="381" r:id="rId42"/>
    <p:sldId id="382" r:id="rId43"/>
    <p:sldId id="383" r:id="rId44"/>
    <p:sldId id="384" r:id="rId45"/>
    <p:sldId id="385" r:id="rId46"/>
  </p:sldIdLst>
  <p:sldSz cx="9144000" cy="6858000" type="screen4x3"/>
  <p:notesSz cx="6858000" cy="9144000"/>
  <p:embeddedFontLst>
    <p:embeddedFont>
      <p:font typeface="Corsiva" pitchFamily="2" charset="-79"/>
      <p:regular r:id="rId48"/>
      <p:bold r:id="rId49"/>
      <p:italic r:id="rId50"/>
      <p:boldItalic r:id="rId51"/>
    </p:embeddedFont>
    <p:embeddedFont>
      <p:font typeface="Lato" panose="020F0502020204030203" pitchFamily="34" charset="77"/>
      <p:regular r:id="rId52"/>
      <p:bold r:id="rId53"/>
      <p:italic r:id="rId54"/>
      <p:boldItalic r:id="rId55"/>
    </p:embeddedFont>
    <p:embeddedFont>
      <p:font typeface="Raleway" panose="020B0503030101060003" pitchFamily="34" charset="77"/>
      <p:regular r:id="rId56"/>
      <p:bold r:id="rId57"/>
      <p:italic r:id="rId58"/>
      <p:boldItalic r:id="rId59"/>
    </p:embeddedFont>
    <p:embeddedFont>
      <p:font typeface="Tinos" panose="02020603050405020304" pitchFamily="18" charset="0"/>
      <p:regular r:id="rId60"/>
      <p:bold r:id="rId61"/>
      <p:italic r:id="rId62"/>
      <p:boldItalic r:id="rId6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co Ponz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EC434D-4255-4E1C-88A5-F4EC16D0F1AC}">
  <a:tblStyle styleId="{90EC434D-4255-4E1C-88A5-F4EC16D0F1A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58"/>
  </p:normalViewPr>
  <p:slideViewPr>
    <p:cSldViewPr snapToGrid="0" snapToObjects="1">
      <p:cViewPr varScale="1">
        <p:scale>
          <a:sx n="92" d="100"/>
          <a:sy n="92" d="100"/>
        </p:scale>
        <p:origin x="1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63" Type="http://schemas.openxmlformats.org/officeDocument/2006/relationships/font" Target="fonts/font16.fntdata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font" Target="fonts/font14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font" Target="fonts/font4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12.fntdata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6cb28032e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6cb28032e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47c67531da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47c67531da_0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47c67531da_0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47c67531da_0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47c67531da_0_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47c67531da_0_2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47c67531da_0_2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47c67531da_0_2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47c67531da_2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47c67531da_2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47c67531da_2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47c67531da_2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47c67531da_2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47c67531da_2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7" name="Google Shape;3437;g47b9b17cde_0_2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8" name="Google Shape;3438;g47b9b17cde_0_2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5" name="Google Shape;3445;g47b9b17cde_0_22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6" name="Google Shape;3446;g47b9b17cde_0_22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0" name="Google Shape;3460;g47b9b17cde_0_2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1" name="Google Shape;3461;g47b9b17cde_0_2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47b9b17cde_0_5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47b9b17cde_0_5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4" name="Google Shape;3504;g47b9b17cde_0_2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5" name="Google Shape;3505;g47b9b17cde_0_22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4" name="Google Shape;3534;g47b9b17cde_0_2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5" name="Google Shape;3535;g47b9b17cde_0_22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4" name="Google Shape;3564;g47b9b17cde_0_22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5" name="Google Shape;3565;g47b9b17cde_0_22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0" name="Google Shape;3610;g47b9b17cde_0_23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1" name="Google Shape;3611;g47b9b17cde_0_23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6" name="Google Shape;3656;g47b9b17cde_0_23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7" name="Google Shape;3657;g47b9b17cde_0_23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5" name="Google Shape;3755;g47b9b17cde_0_24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6" name="Google Shape;3756;g47b9b17cde_0_24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4" name="Google Shape;3844;g47b9b17cde_0_25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5" name="Google Shape;3845;g47b9b17cde_0_25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7" name="Google Shape;4267;g47b9b17cde_0_29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8" name="Google Shape;4268;g47b9b17cde_0_29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5" name="Google Shape;4305;g47b9b17cde_0_30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6" name="Google Shape;4306;g47b9b17cde_0_30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7" name="Google Shape;4327;g47b9b17cde_0_3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8" name="Google Shape;4328;g47b9b17cde_0_3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47db657975_1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47db657975_1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3" name="Google Shape;4343;g47b9b17cde_0_30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4" name="Google Shape;4344;g47b9b17cde_0_30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5" name="Google Shape;4425;g47b9b17cde_0_3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6" name="Google Shape;4426;g47b9b17cde_0_3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6" name="Google Shape;4476;g47b9b17cde_0_3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7" name="Google Shape;4477;g47b9b17cde_0_3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9" name="Google Shape;4569;g47b9b17cde_0_3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0" name="Google Shape;4570;g47b9b17cde_0_3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7" name="Google Shape;4657;g47b9b17cde_0_33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8" name="Google Shape;4658;g47b9b17cde_0_33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1" name="Google Shape;4801;g47b9b17cde_0_35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2" name="Google Shape;4802;g47b9b17cde_0_35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3" name="Google Shape;4913;g47b9b17cde_0_36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4" name="Google Shape;4914;g47b9b17cde_0_36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6" name="Google Shape;5026;g47b9b17cde_0_37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7" name="Google Shape;5027;g47b9b17cde_0_37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2" name="Google Shape;5142;g47b9b17cde_0_38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3" name="Google Shape;5143;g47b9b17cde_0_38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" name="Google Shape;5304;g47b9b17cde_0_40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5" name="Google Shape;5305;g47b9b17cde_0_40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47c67531d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47c67531d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5" name="Google Shape;5645;g47b9b17cde_0_43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6" name="Google Shape;5646;g47b9b17cde_0_43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" name="Google Shape;5652;g47b9b17cde_0_43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53" name="Google Shape;5653;g47b9b17cde_0_43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"/>
              <a:t>NDCG penalizes relevant authors appearing lower in the ranking</a:t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8" name="Google Shape;5668;g480df90028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9" name="Google Shape;5669;g480df90028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"/>
              <a:t>NDCG penalizes relevant authors appearing lower in the ranking</a:t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2" name="Google Shape;5682;g480df90028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83" name="Google Shape;5683;g480df90028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"/>
              <a:t>NDCG penalizes relevant authors appearing lower in the ranking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6" name="Google Shape;5696;g480df90028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7" name="Google Shape;5697;g480df90028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"/>
              <a:t>NDCG penalizes relevant authors appearing lower in the ranking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47c67531da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47c67531da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47c67531da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47c67531da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47c67531da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47c67531da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47c67531da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47c67531da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47c67531da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47c67531da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21425" y="3785246"/>
            <a:ext cx="5216700" cy="1546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938246" y="3377550"/>
            <a:ext cx="7218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6659861" y="3377550"/>
            <a:ext cx="7218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-1" y="3377550"/>
            <a:ext cx="7218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721425" y="3377550"/>
            <a:ext cx="52167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>
            <a:spLocks noGrp="1"/>
          </p:cNvSpPr>
          <p:nvPr>
            <p:ph type="ctrTitle"/>
          </p:nvPr>
        </p:nvSpPr>
        <p:spPr>
          <a:xfrm>
            <a:off x="721425" y="3785246"/>
            <a:ext cx="5216700" cy="1546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4800"/>
              <a:buNone/>
              <a:defRPr sz="4800">
                <a:solidFill>
                  <a:srgbClr val="2185C5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3"/>
          <p:cNvSpPr/>
          <p:nvPr/>
        </p:nvSpPr>
        <p:spPr>
          <a:xfrm>
            <a:off x="5938246" y="3377550"/>
            <a:ext cx="7218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3"/>
          <p:cNvSpPr/>
          <p:nvPr/>
        </p:nvSpPr>
        <p:spPr>
          <a:xfrm>
            <a:off x="6659861" y="3377550"/>
            <a:ext cx="7218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13"/>
          <p:cNvSpPr/>
          <p:nvPr/>
        </p:nvSpPr>
        <p:spPr>
          <a:xfrm>
            <a:off x="-1" y="3377550"/>
            <a:ext cx="7218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3"/>
          <p:cNvSpPr/>
          <p:nvPr/>
        </p:nvSpPr>
        <p:spPr>
          <a:xfrm>
            <a:off x="721425" y="3377550"/>
            <a:ext cx="52167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/>
          <p:nvPr/>
        </p:nvSpPr>
        <p:spPr>
          <a:xfrm>
            <a:off x="0" y="0"/>
            <a:ext cx="9144000" cy="53238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subTitle" idx="1"/>
          </p:nvPr>
        </p:nvSpPr>
        <p:spPr>
          <a:xfrm>
            <a:off x="685800" y="3786738"/>
            <a:ext cx="77724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b="1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b="1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14"/>
          <p:cNvSpPr/>
          <p:nvPr/>
        </p:nvSpPr>
        <p:spPr>
          <a:xfrm>
            <a:off x="3047704" y="5323800"/>
            <a:ext cx="3047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4"/>
          <p:cNvSpPr/>
          <p:nvPr/>
        </p:nvSpPr>
        <p:spPr>
          <a:xfrm>
            <a:off x="6096271" y="5323800"/>
            <a:ext cx="3047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4"/>
          <p:cNvSpPr/>
          <p:nvPr/>
        </p:nvSpPr>
        <p:spPr>
          <a:xfrm>
            <a:off x="1" y="5323800"/>
            <a:ext cx="3047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body" idx="1"/>
          </p:nvPr>
        </p:nvSpPr>
        <p:spPr>
          <a:xfrm>
            <a:off x="1710425" y="2882400"/>
            <a:ext cx="5723700" cy="109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SzPts val="3000"/>
              <a:buChar char="▷"/>
              <a:defRPr i="1"/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i="1"/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i="1"/>
            </a:lvl3pPr>
            <a:lvl4pPr marL="1828800" lvl="3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i="1"/>
            </a:lvl4pPr>
            <a:lvl5pPr marL="2286000" lvl="4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i="1"/>
            </a:lvl5pPr>
            <a:lvl6pPr marL="2743200" lvl="5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i="1"/>
            </a:lvl6pPr>
            <a:lvl7pPr marL="3200400" lvl="6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i="1"/>
            </a:lvl7pPr>
            <a:lvl8pPr marL="3657600" lvl="7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i="1"/>
            </a:lvl8pPr>
            <a:lvl9pPr marL="4114800" lvl="8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i="1"/>
            </a:lvl9pPr>
          </a:lstStyle>
          <a:p>
            <a:endParaRPr/>
          </a:p>
        </p:txBody>
      </p:sp>
      <p:sp>
        <p:nvSpPr>
          <p:cNvPr id="92" name="Google Shape;92;p15"/>
          <p:cNvSpPr txBox="1"/>
          <p:nvPr/>
        </p:nvSpPr>
        <p:spPr>
          <a:xfrm>
            <a:off x="3593400" y="1575225"/>
            <a:ext cx="19572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>
                <a:solidFill>
                  <a:srgbClr val="97ABBC"/>
                </a:solidFill>
              </a:rPr>
              <a:t>“</a:t>
            </a:r>
            <a:endParaRPr sz="9600" b="1">
              <a:solidFill>
                <a:srgbClr val="97ABBC"/>
              </a:solidFill>
            </a:endParaRPr>
          </a:p>
        </p:txBody>
      </p:sp>
      <p:sp>
        <p:nvSpPr>
          <p:cNvPr id="93" name="Google Shape;93;p15"/>
          <p:cNvSpPr/>
          <p:nvPr/>
        </p:nvSpPr>
        <p:spPr>
          <a:xfrm>
            <a:off x="5723283" y="2132900"/>
            <a:ext cx="17103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5"/>
          <p:cNvSpPr/>
          <p:nvPr/>
        </p:nvSpPr>
        <p:spPr>
          <a:xfrm>
            <a:off x="7434177" y="2132900"/>
            <a:ext cx="17103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5"/>
          <p:cNvSpPr/>
          <p:nvPr/>
        </p:nvSpPr>
        <p:spPr>
          <a:xfrm>
            <a:off x="0" y="2132900"/>
            <a:ext cx="17103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5"/>
          <p:cNvSpPr/>
          <p:nvPr/>
        </p:nvSpPr>
        <p:spPr>
          <a:xfrm>
            <a:off x="1710425" y="2132900"/>
            <a:ext cx="17103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6"/>
          <p:cNvSpPr txBox="1">
            <a:spLocks noGrp="1"/>
          </p:cNvSpPr>
          <p:nvPr>
            <p:ph type="body" idx="1"/>
          </p:nvPr>
        </p:nvSpPr>
        <p:spPr>
          <a:xfrm>
            <a:off x="893700" y="1831450"/>
            <a:ext cx="6462600" cy="473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419100" rtl="0">
              <a:spcBef>
                <a:spcPts val="600"/>
              </a:spcBef>
              <a:spcAft>
                <a:spcPts val="0"/>
              </a:spcAft>
              <a:buSzPts val="3000"/>
              <a:buChar char="▷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00" name="Google Shape;100;p16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16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6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6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7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7"/>
          <p:cNvSpPr txBox="1">
            <a:spLocks noGrp="1"/>
          </p:cNvSpPr>
          <p:nvPr>
            <p:ph type="body" idx="1"/>
          </p:nvPr>
        </p:nvSpPr>
        <p:spPr>
          <a:xfrm>
            <a:off x="893625" y="1600200"/>
            <a:ext cx="31368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▷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07" name="Google Shape;107;p17"/>
          <p:cNvSpPr txBox="1">
            <a:spLocks noGrp="1"/>
          </p:cNvSpPr>
          <p:nvPr>
            <p:ph type="body" idx="2"/>
          </p:nvPr>
        </p:nvSpPr>
        <p:spPr>
          <a:xfrm>
            <a:off x="4219456" y="1600200"/>
            <a:ext cx="31368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▷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08" name="Google Shape;108;p17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7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17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17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9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19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19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19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0"/>
          <p:cNvSpPr txBox="1">
            <a:spLocks noGrp="1"/>
          </p:cNvSpPr>
          <p:nvPr>
            <p:ph type="body" idx="1"/>
          </p:nvPr>
        </p:nvSpPr>
        <p:spPr>
          <a:xfrm>
            <a:off x="893700" y="6199950"/>
            <a:ext cx="6462600" cy="467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marL="457200" lvl="0" indent="-228600" rtl="0">
              <a:spcBef>
                <a:spcPts val="360"/>
              </a:spcBef>
              <a:spcAft>
                <a:spcPts val="0"/>
              </a:spcAft>
              <a:buClr>
                <a:srgbClr val="2185C5"/>
              </a:buClr>
              <a:buSzPts val="1400"/>
              <a:buNone/>
              <a:defRPr sz="1400">
                <a:solidFill>
                  <a:srgbClr val="2185C5"/>
                </a:solidFill>
              </a:defRPr>
            </a:lvl1pPr>
          </a:lstStyle>
          <a:p>
            <a:endParaRPr/>
          </a:p>
        </p:txBody>
      </p:sp>
      <p:sp>
        <p:nvSpPr>
          <p:cNvPr id="129" name="Google Shape;129;p20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20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20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0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21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1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21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1710425" y="2882400"/>
            <a:ext cx="5723700" cy="109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SzPts val="3000"/>
              <a:buChar char="▷"/>
              <a:defRPr i="1"/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i="1"/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i="1"/>
            </a:lvl3pPr>
            <a:lvl4pPr marL="1828800" lvl="3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i="1"/>
            </a:lvl4pPr>
            <a:lvl5pPr marL="2286000" lvl="4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i="1"/>
            </a:lvl5pPr>
            <a:lvl6pPr marL="2743200" lvl="5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i="1"/>
            </a:lvl6pPr>
            <a:lvl7pPr marL="3200400" lvl="6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i="1"/>
            </a:lvl7pPr>
            <a:lvl8pPr marL="3657600" lvl="7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i="1"/>
            </a:lvl8pPr>
            <a:lvl9pPr marL="4114800" lvl="8" indent="-3429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 i="1"/>
            </a:lvl9pPr>
          </a:lstStyle>
          <a:p>
            <a:endParaRPr/>
          </a:p>
        </p:txBody>
      </p:sp>
      <p:sp>
        <p:nvSpPr>
          <p:cNvPr id="23" name="Google Shape;23;p4"/>
          <p:cNvSpPr txBox="1"/>
          <p:nvPr/>
        </p:nvSpPr>
        <p:spPr>
          <a:xfrm>
            <a:off x="3593400" y="1575225"/>
            <a:ext cx="19572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>
                <a:solidFill>
                  <a:srgbClr val="97ABBC"/>
                </a:solidFill>
              </a:rPr>
              <a:t>“</a:t>
            </a:r>
            <a:endParaRPr sz="9600" b="1">
              <a:solidFill>
                <a:srgbClr val="97ABBC"/>
              </a:solidFill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5723283" y="2132900"/>
            <a:ext cx="17103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4"/>
          <p:cNvSpPr/>
          <p:nvPr/>
        </p:nvSpPr>
        <p:spPr>
          <a:xfrm>
            <a:off x="7434177" y="2132900"/>
            <a:ext cx="17103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0" y="2132900"/>
            <a:ext cx="17103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4"/>
          <p:cNvSpPr/>
          <p:nvPr/>
        </p:nvSpPr>
        <p:spPr>
          <a:xfrm>
            <a:off x="1710425" y="2132900"/>
            <a:ext cx="17103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893700" y="1831450"/>
            <a:ext cx="6462600" cy="473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▷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5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5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5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body" idx="1"/>
          </p:nvPr>
        </p:nvSpPr>
        <p:spPr>
          <a:xfrm>
            <a:off x="893625" y="1600200"/>
            <a:ext cx="31368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▷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2"/>
          </p:nvPr>
        </p:nvSpPr>
        <p:spPr>
          <a:xfrm>
            <a:off x="4219456" y="1600200"/>
            <a:ext cx="31368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▷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6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6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6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893700" y="1600200"/>
            <a:ext cx="23712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▷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2"/>
          </p:nvPr>
        </p:nvSpPr>
        <p:spPr>
          <a:xfrm>
            <a:off x="3386404" y="1600200"/>
            <a:ext cx="23712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▷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3"/>
          </p:nvPr>
        </p:nvSpPr>
        <p:spPr>
          <a:xfrm>
            <a:off x="5879107" y="1600200"/>
            <a:ext cx="23712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▷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8" name="Google Shape;48;p7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7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7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7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8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8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8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body" idx="1"/>
          </p:nvPr>
        </p:nvSpPr>
        <p:spPr>
          <a:xfrm>
            <a:off x="893700" y="6199950"/>
            <a:ext cx="6462600" cy="467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marL="457200" lvl="0" indent="-228600">
              <a:spcBef>
                <a:spcPts val="360"/>
              </a:spcBef>
              <a:spcAft>
                <a:spcPts val="0"/>
              </a:spcAft>
              <a:buClr>
                <a:srgbClr val="2185C5"/>
              </a:buClr>
              <a:buSzPts val="1400"/>
              <a:buNone/>
              <a:defRPr sz="1400">
                <a:solidFill>
                  <a:srgbClr val="2185C5"/>
                </a:solidFill>
              </a:defRPr>
            </a:lvl1pPr>
          </a:lstStyle>
          <a:p>
            <a:endParaRPr/>
          </a:p>
        </p:txBody>
      </p:sp>
      <p:sp>
        <p:nvSpPr>
          <p:cNvPr id="60" name="Google Shape;60;p9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9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9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9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10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10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0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 background">
  <p:cSld name="BLANK_1">
    <p:bg>
      <p:bgPr>
        <a:solidFill>
          <a:srgbClr val="2185C5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/>
          <p:nvPr/>
        </p:nvSpPr>
        <p:spPr>
          <a:xfrm>
            <a:off x="7356366" y="6755100"/>
            <a:ext cx="893700" cy="102900"/>
          </a:xfrm>
          <a:prstGeom prst="rect">
            <a:avLst/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1"/>
          <p:cNvSpPr/>
          <p:nvPr/>
        </p:nvSpPr>
        <p:spPr>
          <a:xfrm>
            <a:off x="8250312" y="6755100"/>
            <a:ext cx="893700" cy="1029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11"/>
          <p:cNvSpPr/>
          <p:nvPr/>
        </p:nvSpPr>
        <p:spPr>
          <a:xfrm>
            <a:off x="0" y="6755100"/>
            <a:ext cx="893700" cy="102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11"/>
          <p:cNvSpPr/>
          <p:nvPr/>
        </p:nvSpPr>
        <p:spPr>
          <a:xfrm>
            <a:off x="893710" y="6755100"/>
            <a:ext cx="6462600" cy="102900"/>
          </a:xfrm>
          <a:prstGeom prst="rect">
            <a:avLst/>
          </a:prstGeom>
          <a:solidFill>
            <a:srgbClr val="7ECE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93700" y="1831450"/>
            <a:ext cx="6462600" cy="47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3000"/>
              <a:buFont typeface="Lato"/>
              <a:buChar char="▷"/>
              <a:defRPr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○"/>
              <a:defRPr sz="24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■"/>
              <a:defRPr sz="24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●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■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●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■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3600"/>
              <a:buFont typeface="Raleway"/>
              <a:buNone/>
              <a:defRPr sz="36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893700" y="1831450"/>
            <a:ext cx="6462600" cy="47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419100" rtl="0"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3000"/>
              <a:buFont typeface="Lato"/>
              <a:buChar char="▷"/>
              <a:defRPr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○"/>
              <a:defRPr sz="24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■"/>
              <a:defRPr sz="24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●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■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●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■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4" r:id="rId6"/>
    <p:sldLayoutId id="2147483665" r:id="rId7"/>
    <p:sldLayoutId id="2147483666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11" Type="http://schemas.openxmlformats.org/officeDocument/2006/relationships/image" Target="../media/image12.png"/><Relationship Id="rId5" Type="http://schemas.openxmlformats.org/officeDocument/2006/relationships/image" Target="../media/image16.png"/><Relationship Id="rId10" Type="http://schemas.openxmlformats.org/officeDocument/2006/relationships/image" Target="../media/image29.png"/><Relationship Id="rId4" Type="http://schemas.openxmlformats.org/officeDocument/2006/relationships/image" Target="../media/image1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1.pn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4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3.png"/><Relationship Id="rId4" Type="http://schemas.openxmlformats.org/officeDocument/2006/relationships/image" Target="../media/image31.png"/><Relationship Id="rId9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3.png"/><Relationship Id="rId4" Type="http://schemas.openxmlformats.org/officeDocument/2006/relationships/image" Target="../media/image31.png"/><Relationship Id="rId9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1.png"/><Relationship Id="rId4" Type="http://schemas.openxmlformats.org/officeDocument/2006/relationships/image" Target="../media/image34.png"/><Relationship Id="rId9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3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9.pn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33.png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3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34.png"/><Relationship Id="rId4" Type="http://schemas.openxmlformats.org/officeDocument/2006/relationships/image" Target="../media/image1.png"/><Relationship Id="rId9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18.png"/><Relationship Id="rId3" Type="http://schemas.openxmlformats.org/officeDocument/2006/relationships/image" Target="../media/image33.png"/><Relationship Id="rId7" Type="http://schemas.openxmlformats.org/officeDocument/2006/relationships/image" Target="../media/image47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34.png"/><Relationship Id="rId10" Type="http://schemas.openxmlformats.org/officeDocument/2006/relationships/image" Target="../media/image50.png"/><Relationship Id="rId4" Type="http://schemas.openxmlformats.org/officeDocument/2006/relationships/image" Target="../media/image1.png"/><Relationship Id="rId9" Type="http://schemas.openxmlformats.org/officeDocument/2006/relationships/image" Target="../media/image49.png"/><Relationship Id="rId1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3"/>
          <p:cNvPicPr preferRelativeResize="0"/>
          <p:nvPr/>
        </p:nvPicPr>
        <p:blipFill rotWithShape="1">
          <a:blip r:embed="rId3">
            <a:alphaModFix amt="40000"/>
          </a:blip>
          <a:srcRect r="11024" b="28021"/>
          <a:stretch/>
        </p:blipFill>
        <p:spPr>
          <a:xfrm>
            <a:off x="6485251" y="4887325"/>
            <a:ext cx="2669300" cy="197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3"/>
          <p:cNvPicPr preferRelativeResize="0"/>
          <p:nvPr/>
        </p:nvPicPr>
        <p:blipFill rotWithShape="1">
          <a:blip r:embed="rId4">
            <a:alphaModFix amt="31000"/>
          </a:blip>
          <a:srcRect t="8042" b="31395"/>
          <a:stretch/>
        </p:blipFill>
        <p:spPr>
          <a:xfrm>
            <a:off x="0" y="0"/>
            <a:ext cx="9143999" cy="337092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3"/>
          <p:cNvSpPr txBox="1">
            <a:spLocks noGrp="1"/>
          </p:cNvSpPr>
          <p:nvPr>
            <p:ph type="ctrTitle"/>
          </p:nvPr>
        </p:nvSpPr>
        <p:spPr>
          <a:xfrm>
            <a:off x="0" y="3651900"/>
            <a:ext cx="9144000" cy="15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rgbClr val="2185C5"/>
                </a:solidFill>
              </a:rPr>
              <a:t>Algorithms for </a:t>
            </a:r>
            <a:r>
              <a:rPr lang="en" sz="3500"/>
              <a:t>Knowledge and Information Extraction in Text with Wikipedia</a:t>
            </a:r>
            <a:endParaRPr sz="3500">
              <a:solidFill>
                <a:srgbClr val="2185C5"/>
              </a:solidFill>
            </a:endParaRPr>
          </a:p>
        </p:txBody>
      </p:sp>
      <p:sp>
        <p:nvSpPr>
          <p:cNvPr id="150" name="Google Shape;150;p23"/>
          <p:cNvSpPr txBox="1"/>
          <p:nvPr/>
        </p:nvSpPr>
        <p:spPr>
          <a:xfrm>
            <a:off x="3591450" y="5201680"/>
            <a:ext cx="1961100" cy="5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Marco Ponza</a:t>
            </a:r>
            <a:endParaRPr>
              <a:solidFill>
                <a:srgbClr val="F20253"/>
              </a:solidFill>
            </a:endParaRPr>
          </a:p>
        </p:txBody>
      </p:sp>
      <p:pic>
        <p:nvPicPr>
          <p:cNvPr id="151" name="Google Shape;151;p23"/>
          <p:cNvPicPr preferRelativeResize="0"/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1216082" y="5171099"/>
            <a:ext cx="1392869" cy="142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3"/>
          <p:cNvSpPr txBox="1"/>
          <p:nvPr/>
        </p:nvSpPr>
        <p:spPr>
          <a:xfrm>
            <a:off x="3034075" y="5734200"/>
            <a:ext cx="3000000" cy="93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Supervisor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97ABBC"/>
                </a:solidFill>
                <a:latin typeface="Lato"/>
                <a:ea typeface="Lato"/>
                <a:cs typeface="Lato"/>
                <a:sym typeface="Lato"/>
              </a:rPr>
              <a:t>Prof. Paolo Ferragina</a:t>
            </a:r>
            <a:endParaRPr sz="1800">
              <a:solidFill>
                <a:srgbClr val="97ABBC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2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" name="Google Shape;289;p32"/>
          <p:cNvSpPr txBox="1">
            <a:spLocks noGrp="1"/>
          </p:cNvSpPr>
          <p:nvPr>
            <p:ph type="body" idx="1"/>
          </p:nvPr>
        </p:nvSpPr>
        <p:spPr>
          <a:xfrm>
            <a:off x="0" y="1295400"/>
            <a:ext cx="91440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500" b="1"/>
              <a:t>Text Understanding</a:t>
            </a:r>
            <a:endParaRPr sz="2500" b="1"/>
          </a:p>
        </p:txBody>
      </p:sp>
      <p:sp>
        <p:nvSpPr>
          <p:cNvPr id="290" name="Google Shape;290;p32"/>
          <p:cNvSpPr txBox="1"/>
          <p:nvPr/>
        </p:nvSpPr>
        <p:spPr>
          <a:xfrm>
            <a:off x="684000" y="3257550"/>
            <a:ext cx="78939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300"/>
              <a:buFont typeface="Lato"/>
              <a:buChar char="▷"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Literature currently offers a number of solutions based on </a:t>
            </a:r>
            <a:r>
              <a:rPr lang="en" sz="23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BoW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 b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(Harris, Word’54) 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:</a:t>
            </a:r>
            <a:endParaRPr sz="17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1" name="Google Shape;29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9185" y="2031094"/>
            <a:ext cx="854383" cy="914055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2"/>
          <p:cNvSpPr txBox="1"/>
          <p:nvPr/>
        </p:nvSpPr>
        <p:spPr>
          <a:xfrm>
            <a:off x="3855075" y="3669048"/>
            <a:ext cx="4989000" cy="4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A text is a vector of </a:t>
            </a:r>
            <a:r>
              <a:rPr lang="en" sz="1800" i="1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ambiguous</a:t>
            </a:r>
            <a:r>
              <a:rPr lang="en" sz="18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 i="1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keywords</a:t>
            </a:r>
            <a:endParaRPr sz="1800" i="1">
              <a:solidFill>
                <a:srgbClr val="2185C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3" name="Google Shape;293;p32"/>
          <p:cNvSpPr txBox="1"/>
          <p:nvPr/>
        </p:nvSpPr>
        <p:spPr>
          <a:xfrm>
            <a:off x="684000" y="5467350"/>
            <a:ext cx="86850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300"/>
              <a:buFont typeface="Lato"/>
              <a:buChar char="▷"/>
            </a:pPr>
            <a:r>
              <a:rPr lang="en" sz="23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LDA/LSI</a:t>
            </a:r>
            <a:r>
              <a:rPr lang="en" sz="15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(Huffman, NIPS’10) 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and </a:t>
            </a:r>
            <a:r>
              <a:rPr lang="en" sz="23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Word Embeddings</a:t>
            </a:r>
            <a:r>
              <a:rPr lang="en" sz="1500">
                <a:solidFill>
                  <a:srgbClr val="6AA84F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(Mikolov, NIPS’13) 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overcome some limitations</a:t>
            </a:r>
            <a:endParaRPr sz="2300"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4" name="Google Shape;294;p32"/>
          <p:cNvSpPr txBox="1"/>
          <p:nvPr/>
        </p:nvSpPr>
        <p:spPr>
          <a:xfrm>
            <a:off x="1154075" y="6252350"/>
            <a:ext cx="7138800" cy="3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A text is mapped into a </a:t>
            </a:r>
            <a:r>
              <a:rPr lang="en" sz="1800" i="1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latent</a:t>
            </a:r>
            <a:r>
              <a:rPr lang="en" sz="18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 i="1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space</a:t>
            </a:r>
            <a:r>
              <a:rPr lang="en" sz="18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 (vector of floating-points)</a:t>
            </a:r>
            <a:endParaRPr sz="1800"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5" name="Google Shape;295;p32"/>
          <p:cNvSpPr txBox="1"/>
          <p:nvPr/>
        </p:nvSpPr>
        <p:spPr>
          <a:xfrm>
            <a:off x="1406927" y="4526696"/>
            <a:ext cx="1338600" cy="4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Limitations</a:t>
            </a:r>
            <a:endParaRPr sz="18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6" name="Google Shape;296;p32" descr="146003-200.png"/>
          <p:cNvPicPr preferRelativeResize="0"/>
          <p:nvPr/>
        </p:nvPicPr>
        <p:blipFill rotWithShape="1">
          <a:blip r:embed="rId4">
            <a:alphaModFix amt="9000"/>
          </a:blip>
          <a:srcRect l="20587" t="4534" r="53588"/>
          <a:stretch/>
        </p:blipFill>
        <p:spPr>
          <a:xfrm>
            <a:off x="2655346" y="4070550"/>
            <a:ext cx="415000" cy="150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2"/>
          <p:cNvSpPr txBox="1"/>
          <p:nvPr/>
        </p:nvSpPr>
        <p:spPr>
          <a:xfrm>
            <a:off x="2360400" y="4122709"/>
            <a:ext cx="6183600" cy="15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Curse of Dimensionality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Synonymy and Polysemy problems of keywords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No understanding of real-world entities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Structure of the sentence is lost (no facts)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3"/>
          <p:cNvSpPr txBox="1"/>
          <p:nvPr/>
        </p:nvSpPr>
        <p:spPr>
          <a:xfrm>
            <a:off x="2360400" y="4122709"/>
            <a:ext cx="6183600" cy="15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Curse of Dimensionality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Synonymy and Polysemy problems of keywords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No understanding of real-world entities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Structure of the sentence is lost (no facts)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3" name="Google Shape;303;p33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4" name="Google Shape;304;p33"/>
          <p:cNvSpPr txBox="1">
            <a:spLocks noGrp="1"/>
          </p:cNvSpPr>
          <p:nvPr>
            <p:ph type="body" idx="1"/>
          </p:nvPr>
        </p:nvSpPr>
        <p:spPr>
          <a:xfrm>
            <a:off x="0" y="1295400"/>
            <a:ext cx="91440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500" b="1"/>
              <a:t>Text Understanding</a:t>
            </a:r>
            <a:endParaRPr sz="2500" b="1"/>
          </a:p>
        </p:txBody>
      </p:sp>
      <p:sp>
        <p:nvSpPr>
          <p:cNvPr id="305" name="Google Shape;305;p33"/>
          <p:cNvSpPr txBox="1"/>
          <p:nvPr/>
        </p:nvSpPr>
        <p:spPr>
          <a:xfrm>
            <a:off x="684000" y="3257550"/>
            <a:ext cx="78939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300"/>
              <a:buFont typeface="Lato"/>
              <a:buChar char="▷"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Literature currently offers a number of solutions based on </a:t>
            </a:r>
            <a:r>
              <a:rPr lang="en" sz="23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BoW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 b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(Harris, Word’54) 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:</a:t>
            </a:r>
            <a:endParaRPr sz="17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06" name="Google Shape;30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9185" y="2031094"/>
            <a:ext cx="854383" cy="914055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3"/>
          <p:cNvSpPr txBox="1"/>
          <p:nvPr/>
        </p:nvSpPr>
        <p:spPr>
          <a:xfrm>
            <a:off x="3855075" y="3669048"/>
            <a:ext cx="4989000" cy="4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A text is a vector of </a:t>
            </a:r>
            <a:r>
              <a:rPr lang="en" sz="1800" i="1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ambiguous</a:t>
            </a:r>
            <a:r>
              <a:rPr lang="en" sz="18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 i="1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keywords</a:t>
            </a:r>
            <a:endParaRPr sz="1800" i="1">
              <a:solidFill>
                <a:srgbClr val="2185C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8" name="Google Shape;308;p33"/>
          <p:cNvSpPr txBox="1"/>
          <p:nvPr/>
        </p:nvSpPr>
        <p:spPr>
          <a:xfrm>
            <a:off x="684000" y="5467350"/>
            <a:ext cx="86850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300"/>
              <a:buFont typeface="Lato"/>
              <a:buChar char="▷"/>
            </a:pPr>
            <a:r>
              <a:rPr lang="en" sz="23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LDA/LSI</a:t>
            </a:r>
            <a:r>
              <a:rPr lang="en" sz="15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(Huffman, NIPS’10) 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and </a:t>
            </a:r>
            <a:r>
              <a:rPr lang="en" sz="23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Word Embeddings</a:t>
            </a:r>
            <a:r>
              <a:rPr lang="en" sz="1500">
                <a:solidFill>
                  <a:srgbClr val="6AA84F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(Mikolov, NIPS’13) 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overcome some limitations</a:t>
            </a:r>
            <a:endParaRPr sz="2300"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9" name="Google Shape;309;p33"/>
          <p:cNvSpPr txBox="1"/>
          <p:nvPr/>
        </p:nvSpPr>
        <p:spPr>
          <a:xfrm>
            <a:off x="1154075" y="6252350"/>
            <a:ext cx="7138800" cy="3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A text is mapped into a </a:t>
            </a:r>
            <a:r>
              <a:rPr lang="en" sz="1800" i="1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latent</a:t>
            </a:r>
            <a:r>
              <a:rPr lang="en" sz="18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 i="1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space</a:t>
            </a:r>
            <a:r>
              <a:rPr lang="en" sz="18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 (vector of floating-points)</a:t>
            </a:r>
            <a:endParaRPr sz="1800"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0" name="Google Shape;310;p33"/>
          <p:cNvSpPr/>
          <p:nvPr/>
        </p:nvSpPr>
        <p:spPr>
          <a:xfrm>
            <a:off x="517050" y="3298025"/>
            <a:ext cx="8327100" cy="848700"/>
          </a:xfrm>
          <a:prstGeom prst="rect">
            <a:avLst/>
          </a:prstGeom>
          <a:solidFill>
            <a:srgbClr val="FFFFFF">
              <a:alpha val="757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33"/>
          <p:cNvSpPr/>
          <p:nvPr/>
        </p:nvSpPr>
        <p:spPr>
          <a:xfrm>
            <a:off x="580350" y="5287425"/>
            <a:ext cx="5169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33"/>
          <p:cNvSpPr/>
          <p:nvPr/>
        </p:nvSpPr>
        <p:spPr>
          <a:xfrm>
            <a:off x="1266150" y="4296825"/>
            <a:ext cx="5169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13" name="Google Shape;313;p33"/>
          <p:cNvCxnSpPr>
            <a:stCxn id="311" idx="1"/>
            <a:endCxn id="312" idx="1"/>
          </p:cNvCxnSpPr>
          <p:nvPr/>
        </p:nvCxnSpPr>
        <p:spPr>
          <a:xfrm rot="10800000" flipH="1">
            <a:off x="580350" y="4753875"/>
            <a:ext cx="685800" cy="990600"/>
          </a:xfrm>
          <a:prstGeom prst="bentConnector3">
            <a:avLst>
              <a:gd name="adj1" fmla="val -34722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314" name="Google Shape;314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28877" y="4237227"/>
            <a:ext cx="208000" cy="269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64527" y="4516055"/>
            <a:ext cx="208000" cy="269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163" y="4786619"/>
            <a:ext cx="208000" cy="269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06788" y="4815390"/>
            <a:ext cx="208000" cy="2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33"/>
          <p:cNvSpPr txBox="1"/>
          <p:nvPr/>
        </p:nvSpPr>
        <p:spPr>
          <a:xfrm>
            <a:off x="1406927" y="4526696"/>
            <a:ext cx="1338600" cy="4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Limitations</a:t>
            </a:r>
            <a:endParaRPr sz="18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19" name="Google Shape;319;p33" descr="146003-200.png"/>
          <p:cNvPicPr preferRelativeResize="0"/>
          <p:nvPr/>
        </p:nvPicPr>
        <p:blipFill rotWithShape="1">
          <a:blip r:embed="rId6">
            <a:alphaModFix amt="9000"/>
          </a:blip>
          <a:srcRect l="20587" t="4534" r="53588"/>
          <a:stretch/>
        </p:blipFill>
        <p:spPr>
          <a:xfrm>
            <a:off x="2655346" y="4070550"/>
            <a:ext cx="415000" cy="150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71857" y="5086914"/>
            <a:ext cx="208000" cy="20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4"/>
          <p:cNvSpPr txBox="1"/>
          <p:nvPr/>
        </p:nvSpPr>
        <p:spPr>
          <a:xfrm>
            <a:off x="2360400" y="4095750"/>
            <a:ext cx="6183600" cy="119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Curse of Dimensionality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Synonymy and Polysemy problems of keywords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(Partial) understanding real-world entities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Structure of the sentence is lost (no facts)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6" name="Google Shape;326;p34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7" name="Google Shape;327;p34"/>
          <p:cNvSpPr txBox="1">
            <a:spLocks noGrp="1"/>
          </p:cNvSpPr>
          <p:nvPr>
            <p:ph type="body" idx="1"/>
          </p:nvPr>
        </p:nvSpPr>
        <p:spPr>
          <a:xfrm>
            <a:off x="0" y="1295400"/>
            <a:ext cx="91440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500" b="1"/>
              <a:t>Text Understanding</a:t>
            </a:r>
            <a:endParaRPr sz="2500" b="1"/>
          </a:p>
        </p:txBody>
      </p:sp>
      <p:sp>
        <p:nvSpPr>
          <p:cNvPr id="328" name="Google Shape;328;p34"/>
          <p:cNvSpPr txBox="1"/>
          <p:nvPr/>
        </p:nvSpPr>
        <p:spPr>
          <a:xfrm>
            <a:off x="684000" y="3257550"/>
            <a:ext cx="78939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300"/>
              <a:buFont typeface="Lato"/>
              <a:buChar char="▷"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Literature currently offers a number of solutions based on </a:t>
            </a:r>
            <a:r>
              <a:rPr lang="en" sz="23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BoW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 b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(Harris, Word’54) 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:</a:t>
            </a:r>
            <a:endParaRPr sz="17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29" name="Google Shape;32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9185" y="2031094"/>
            <a:ext cx="854383" cy="914055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34"/>
          <p:cNvSpPr txBox="1"/>
          <p:nvPr/>
        </p:nvSpPr>
        <p:spPr>
          <a:xfrm>
            <a:off x="3855075" y="3669048"/>
            <a:ext cx="4989000" cy="4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A text is a vector of </a:t>
            </a:r>
            <a:r>
              <a:rPr lang="en" sz="1800" i="1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ambiguous</a:t>
            </a:r>
            <a:r>
              <a:rPr lang="en" sz="18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 i="1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keywords</a:t>
            </a:r>
            <a:endParaRPr sz="1800" i="1">
              <a:solidFill>
                <a:srgbClr val="2185C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1" name="Google Shape;331;p34"/>
          <p:cNvSpPr txBox="1"/>
          <p:nvPr/>
        </p:nvSpPr>
        <p:spPr>
          <a:xfrm>
            <a:off x="1428029" y="4471598"/>
            <a:ext cx="1338600" cy="4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Limitations</a:t>
            </a:r>
            <a:endParaRPr sz="18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32" name="Google Shape;332;p34" descr="146003-200.png"/>
          <p:cNvPicPr preferRelativeResize="0"/>
          <p:nvPr/>
        </p:nvPicPr>
        <p:blipFill rotWithShape="1">
          <a:blip r:embed="rId4">
            <a:alphaModFix amt="9000"/>
          </a:blip>
          <a:srcRect l="20587" t="4534" r="53588"/>
          <a:stretch/>
        </p:blipFill>
        <p:spPr>
          <a:xfrm>
            <a:off x="2708100" y="4146754"/>
            <a:ext cx="321200" cy="1262575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34"/>
          <p:cNvSpPr txBox="1"/>
          <p:nvPr/>
        </p:nvSpPr>
        <p:spPr>
          <a:xfrm>
            <a:off x="684000" y="5467350"/>
            <a:ext cx="86850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300"/>
              <a:buFont typeface="Lato"/>
              <a:buChar char="▷"/>
            </a:pPr>
            <a:r>
              <a:rPr lang="en" sz="23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LDA/LSI</a:t>
            </a:r>
            <a:r>
              <a:rPr lang="en" sz="15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(Huffman, NIPS’10) 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and </a:t>
            </a:r>
            <a:r>
              <a:rPr lang="en" sz="23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Word Embeddings</a:t>
            </a:r>
            <a:r>
              <a:rPr lang="en" sz="1500">
                <a:solidFill>
                  <a:srgbClr val="6AA84F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(Mikolov, NIPS’13) 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overcome some limitations</a:t>
            </a:r>
            <a:endParaRPr sz="2300"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4" name="Google Shape;334;p34"/>
          <p:cNvSpPr txBox="1"/>
          <p:nvPr/>
        </p:nvSpPr>
        <p:spPr>
          <a:xfrm>
            <a:off x="1154075" y="6252350"/>
            <a:ext cx="7138800" cy="32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A text is mapped into a </a:t>
            </a:r>
            <a:r>
              <a:rPr lang="en" sz="1800" i="1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latent</a:t>
            </a:r>
            <a:r>
              <a:rPr lang="en" sz="18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 i="1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space</a:t>
            </a:r>
            <a:r>
              <a:rPr lang="en" sz="18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 (vector of floating-points)</a:t>
            </a:r>
            <a:endParaRPr sz="1800"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5" name="Google Shape;335;p34"/>
          <p:cNvSpPr/>
          <p:nvPr/>
        </p:nvSpPr>
        <p:spPr>
          <a:xfrm>
            <a:off x="580350" y="5287425"/>
            <a:ext cx="5169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34"/>
          <p:cNvSpPr/>
          <p:nvPr/>
        </p:nvSpPr>
        <p:spPr>
          <a:xfrm>
            <a:off x="1418550" y="4296825"/>
            <a:ext cx="5169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37" name="Google Shape;337;p34"/>
          <p:cNvCxnSpPr>
            <a:stCxn id="335" idx="1"/>
            <a:endCxn id="336" idx="1"/>
          </p:cNvCxnSpPr>
          <p:nvPr/>
        </p:nvCxnSpPr>
        <p:spPr>
          <a:xfrm rot="10800000" flipH="1">
            <a:off x="580350" y="4753875"/>
            <a:ext cx="838200" cy="990600"/>
          </a:xfrm>
          <a:prstGeom prst="bentConnector3">
            <a:avLst>
              <a:gd name="adj1" fmla="val -28409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338" name="Google Shape;33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30699" y="5061904"/>
            <a:ext cx="208000" cy="20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28877" y="4210173"/>
            <a:ext cx="208000" cy="269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38827" y="4471598"/>
            <a:ext cx="208000" cy="269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48763" y="4772881"/>
            <a:ext cx="208000" cy="269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35388" y="4801652"/>
            <a:ext cx="208000" cy="2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34"/>
          <p:cNvSpPr/>
          <p:nvPr/>
        </p:nvSpPr>
        <p:spPr>
          <a:xfrm>
            <a:off x="242725" y="3298025"/>
            <a:ext cx="8601300" cy="3386700"/>
          </a:xfrm>
          <a:prstGeom prst="rect">
            <a:avLst/>
          </a:prstGeom>
          <a:solidFill>
            <a:srgbClr val="FFFFFF">
              <a:alpha val="757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p34"/>
          <p:cNvSpPr txBox="1"/>
          <p:nvPr/>
        </p:nvSpPr>
        <p:spPr>
          <a:xfrm>
            <a:off x="2663975" y="4333200"/>
            <a:ext cx="4781400" cy="851400"/>
          </a:xfrm>
          <a:prstGeom prst="rect">
            <a:avLst/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Need for a more structured</a:t>
            </a:r>
            <a:br>
              <a:rPr lang="en" sz="2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2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and efficient algorithmic paradigm</a:t>
            </a:r>
            <a:endParaRPr sz="2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5" name="Google Shape;345;p34"/>
          <p:cNvSpPr/>
          <p:nvPr/>
        </p:nvSpPr>
        <p:spPr>
          <a:xfrm>
            <a:off x="1408025" y="4585441"/>
            <a:ext cx="1192200" cy="516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5"/>
          <p:cNvSpPr txBox="1"/>
          <p:nvPr/>
        </p:nvSpPr>
        <p:spPr>
          <a:xfrm>
            <a:off x="3339975" y="1852350"/>
            <a:ext cx="31911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2000"/>
              <a:buFont typeface="Lato"/>
              <a:buChar char="○"/>
            </a:pPr>
            <a:r>
              <a:rPr lang="en" sz="20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World Knowledge</a:t>
            </a:r>
            <a:endParaRPr sz="2000">
              <a:solidFill>
                <a:srgbClr val="2185C5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51" name="Google Shape;351;p35"/>
          <p:cNvPicPr preferRelativeResize="0"/>
          <p:nvPr/>
        </p:nvPicPr>
        <p:blipFill rotWithShape="1">
          <a:blip r:embed="rId3">
            <a:alphaModFix/>
          </a:blip>
          <a:srcRect t="72627"/>
          <a:stretch/>
        </p:blipFill>
        <p:spPr>
          <a:xfrm rot="12">
            <a:off x="6760325" y="2038749"/>
            <a:ext cx="1490425" cy="468367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35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3" name="Google Shape;353;p35"/>
          <p:cNvSpPr txBox="1"/>
          <p:nvPr/>
        </p:nvSpPr>
        <p:spPr>
          <a:xfrm>
            <a:off x="379200" y="1352550"/>
            <a:ext cx="7893900" cy="6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F20253"/>
              </a:buClr>
              <a:buSzPts val="2300"/>
              <a:buFont typeface="Lato"/>
              <a:buChar char="▷"/>
            </a:pPr>
            <a:r>
              <a:rPr lang="en" sz="20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Need for a more structured algorithmic paradigm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4" name="Google Shape;354;p35"/>
          <p:cNvSpPr txBox="1"/>
          <p:nvPr/>
        </p:nvSpPr>
        <p:spPr>
          <a:xfrm>
            <a:off x="1268500" y="2137325"/>
            <a:ext cx="24690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Exploiting two</a:t>
            </a:r>
            <a:b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different resources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55" name="Google Shape;355;p35" descr="146003-200.png"/>
          <p:cNvPicPr preferRelativeResize="0"/>
          <p:nvPr/>
        </p:nvPicPr>
        <p:blipFill rotWithShape="1">
          <a:blip r:embed="rId4">
            <a:alphaModFix amt="9000"/>
          </a:blip>
          <a:srcRect l="20587" t="4534" r="53588"/>
          <a:stretch/>
        </p:blipFill>
        <p:spPr>
          <a:xfrm>
            <a:off x="3566250" y="1903725"/>
            <a:ext cx="479450" cy="1335300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35"/>
          <p:cNvSpPr txBox="1"/>
          <p:nvPr/>
        </p:nvSpPr>
        <p:spPr>
          <a:xfrm>
            <a:off x="3339975" y="2385750"/>
            <a:ext cx="35391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Clr>
                <a:srgbClr val="FF9715"/>
              </a:buClr>
              <a:buSzPts val="2000"/>
              <a:buFont typeface="Lato"/>
              <a:buChar char="○"/>
            </a:pPr>
            <a:r>
              <a:rPr lang="en" sz="2000">
                <a:solidFill>
                  <a:srgbClr val="FF9715"/>
                </a:solidFill>
                <a:latin typeface="Lato"/>
                <a:ea typeface="Lato"/>
                <a:cs typeface="Lato"/>
                <a:sym typeface="Lato"/>
              </a:rPr>
              <a:t>Linguistic Knowledge</a:t>
            </a:r>
            <a:endParaRPr sz="2000">
              <a:solidFill>
                <a:srgbClr val="FF971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7" name="Google Shape;357;p35"/>
          <p:cNvSpPr txBox="1"/>
          <p:nvPr/>
        </p:nvSpPr>
        <p:spPr>
          <a:xfrm>
            <a:off x="6802950" y="2572080"/>
            <a:ext cx="1600200" cy="4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Language Grammar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8" name="Google Shape;358;p35"/>
          <p:cNvSpPr txBox="1"/>
          <p:nvPr/>
        </p:nvSpPr>
        <p:spPr>
          <a:xfrm>
            <a:off x="887500" y="3280325"/>
            <a:ext cx="53985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...thanks to recent advancements in the field of</a:t>
            </a:r>
            <a:b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Natural Language Processing: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9" name="Google Shape;359;p35"/>
          <p:cNvSpPr txBox="1"/>
          <p:nvPr/>
        </p:nvSpPr>
        <p:spPr>
          <a:xfrm>
            <a:off x="1217400" y="4095750"/>
            <a:ext cx="7521000" cy="6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300"/>
              <a:buFont typeface="Lato"/>
              <a:buChar char="▷"/>
            </a:pPr>
            <a:r>
              <a:rPr lang="en" sz="20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Entity Linking</a:t>
            </a: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(Bunescu, EACL’06), (Scaiella, IEEE’12), (Piccinno, SIGIR’14)</a:t>
            </a:r>
            <a:endParaRPr sz="15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36"/>
          <p:cNvSpPr txBox="1"/>
          <p:nvPr/>
        </p:nvSpPr>
        <p:spPr>
          <a:xfrm>
            <a:off x="3339975" y="1852350"/>
            <a:ext cx="31911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2000"/>
              <a:buFont typeface="Lato"/>
              <a:buChar char="○"/>
            </a:pPr>
            <a:r>
              <a:rPr lang="en" sz="20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World Knowledge</a:t>
            </a:r>
            <a:endParaRPr sz="2000">
              <a:solidFill>
                <a:srgbClr val="2185C5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65" name="Google Shape;365;p36"/>
          <p:cNvPicPr preferRelativeResize="0"/>
          <p:nvPr/>
        </p:nvPicPr>
        <p:blipFill rotWithShape="1">
          <a:blip r:embed="rId3">
            <a:alphaModFix/>
          </a:blip>
          <a:srcRect t="72627"/>
          <a:stretch/>
        </p:blipFill>
        <p:spPr>
          <a:xfrm rot="12">
            <a:off x="6760325" y="2038749"/>
            <a:ext cx="1490425" cy="468367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36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7" name="Google Shape;367;p36"/>
          <p:cNvSpPr txBox="1"/>
          <p:nvPr/>
        </p:nvSpPr>
        <p:spPr>
          <a:xfrm>
            <a:off x="379200" y="1352550"/>
            <a:ext cx="7893900" cy="6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F20253"/>
              </a:buClr>
              <a:buSzPts val="2300"/>
              <a:buFont typeface="Lato"/>
              <a:buChar char="▷"/>
            </a:pPr>
            <a:r>
              <a:rPr lang="en" sz="20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Need for a more structured algorithmic paradigm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8" name="Google Shape;368;p36"/>
          <p:cNvSpPr txBox="1"/>
          <p:nvPr/>
        </p:nvSpPr>
        <p:spPr>
          <a:xfrm>
            <a:off x="1268500" y="2137325"/>
            <a:ext cx="24690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Exploiting two</a:t>
            </a:r>
            <a:b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different resources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69" name="Google Shape;369;p36" descr="146003-200.png"/>
          <p:cNvPicPr preferRelativeResize="0"/>
          <p:nvPr/>
        </p:nvPicPr>
        <p:blipFill rotWithShape="1">
          <a:blip r:embed="rId4">
            <a:alphaModFix amt="9000"/>
          </a:blip>
          <a:srcRect l="20587" t="4534" r="53588"/>
          <a:stretch/>
        </p:blipFill>
        <p:spPr>
          <a:xfrm>
            <a:off x="3566250" y="1903725"/>
            <a:ext cx="479450" cy="1335300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36"/>
          <p:cNvSpPr txBox="1"/>
          <p:nvPr/>
        </p:nvSpPr>
        <p:spPr>
          <a:xfrm>
            <a:off x="3339975" y="2385750"/>
            <a:ext cx="35391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Clr>
                <a:srgbClr val="FF9715"/>
              </a:buClr>
              <a:buSzPts val="2000"/>
              <a:buFont typeface="Lato"/>
              <a:buChar char="○"/>
            </a:pPr>
            <a:r>
              <a:rPr lang="en" sz="2000">
                <a:solidFill>
                  <a:srgbClr val="FF9715"/>
                </a:solidFill>
                <a:latin typeface="Lato"/>
                <a:ea typeface="Lato"/>
                <a:cs typeface="Lato"/>
                <a:sym typeface="Lato"/>
              </a:rPr>
              <a:t>Linguistic Knowledge</a:t>
            </a:r>
            <a:endParaRPr sz="2000">
              <a:solidFill>
                <a:srgbClr val="FF971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1" name="Google Shape;371;p36"/>
          <p:cNvSpPr txBox="1"/>
          <p:nvPr/>
        </p:nvSpPr>
        <p:spPr>
          <a:xfrm>
            <a:off x="6802950" y="2572080"/>
            <a:ext cx="1600200" cy="4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Language Grammar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2" name="Google Shape;372;p36"/>
          <p:cNvSpPr txBox="1"/>
          <p:nvPr/>
        </p:nvSpPr>
        <p:spPr>
          <a:xfrm>
            <a:off x="887500" y="3280325"/>
            <a:ext cx="53985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...thanks to recent advancements in the field of</a:t>
            </a:r>
            <a:b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Natural Language Processing: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3" name="Google Shape;373;p36"/>
          <p:cNvSpPr txBox="1"/>
          <p:nvPr/>
        </p:nvSpPr>
        <p:spPr>
          <a:xfrm>
            <a:off x="1217400" y="4095750"/>
            <a:ext cx="7521000" cy="6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300"/>
              <a:buFont typeface="Lato"/>
              <a:buChar char="▷"/>
            </a:pPr>
            <a:r>
              <a:rPr lang="en" sz="20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Entity Linking</a:t>
            </a: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(Bunescu, EACL’06), (Scaiella, IEEE’12), (Piccinno, SIGIR’14)</a:t>
            </a:r>
            <a:endParaRPr sz="15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74" name="Google Shape;374;p36"/>
          <p:cNvSpPr txBox="1"/>
          <p:nvPr/>
        </p:nvSpPr>
        <p:spPr>
          <a:xfrm>
            <a:off x="-228600" y="4624625"/>
            <a:ext cx="9144000" cy="8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44444"/>
                </a:solidFill>
                <a:latin typeface="Corsiva"/>
                <a:ea typeface="Corsiva"/>
                <a:cs typeface="Corsiva"/>
                <a:sym typeface="Corsiva"/>
              </a:rPr>
              <a:t>Leonardo  painted  Mona Lisa</a:t>
            </a:r>
            <a:endParaRPr sz="3000">
              <a:solidFill>
                <a:srgbClr val="444444"/>
              </a:solidFill>
              <a:latin typeface="Corsiva"/>
              <a:ea typeface="Corsiva"/>
              <a:cs typeface="Corsiva"/>
              <a:sym typeface="Corsiv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Google Shape;379;p37"/>
          <p:cNvPicPr preferRelativeResize="0"/>
          <p:nvPr/>
        </p:nvPicPr>
        <p:blipFill rotWithShape="1">
          <a:blip r:embed="rId3">
            <a:alphaModFix amt="20000"/>
          </a:blip>
          <a:srcRect r="8692" b="32723"/>
          <a:stretch/>
        </p:blipFill>
        <p:spPr>
          <a:xfrm>
            <a:off x="5140226" y="4064925"/>
            <a:ext cx="4014325" cy="2699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37"/>
          <p:cNvSpPr txBox="1"/>
          <p:nvPr/>
        </p:nvSpPr>
        <p:spPr>
          <a:xfrm>
            <a:off x="3339975" y="1852350"/>
            <a:ext cx="31911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2000"/>
              <a:buFont typeface="Lato"/>
              <a:buChar char="○"/>
            </a:pPr>
            <a:r>
              <a:rPr lang="en" sz="20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World Knowledge</a:t>
            </a:r>
            <a:endParaRPr sz="2000">
              <a:solidFill>
                <a:srgbClr val="2185C5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81" name="Google Shape;381;p37"/>
          <p:cNvPicPr preferRelativeResize="0"/>
          <p:nvPr/>
        </p:nvPicPr>
        <p:blipFill rotWithShape="1">
          <a:blip r:embed="rId4">
            <a:alphaModFix/>
          </a:blip>
          <a:srcRect t="72627"/>
          <a:stretch/>
        </p:blipFill>
        <p:spPr>
          <a:xfrm rot="12">
            <a:off x="6760325" y="2038749"/>
            <a:ext cx="1490425" cy="468367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37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3" name="Google Shape;383;p37"/>
          <p:cNvSpPr txBox="1"/>
          <p:nvPr/>
        </p:nvSpPr>
        <p:spPr>
          <a:xfrm>
            <a:off x="379200" y="1352550"/>
            <a:ext cx="7893900" cy="6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F20253"/>
              </a:buClr>
              <a:buSzPts val="2300"/>
              <a:buFont typeface="Lato"/>
              <a:buChar char="▷"/>
            </a:pPr>
            <a:r>
              <a:rPr lang="en" sz="20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Need for a more structured algorithmic paradigm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4" name="Google Shape;384;p37"/>
          <p:cNvSpPr txBox="1"/>
          <p:nvPr/>
        </p:nvSpPr>
        <p:spPr>
          <a:xfrm>
            <a:off x="1268500" y="2137325"/>
            <a:ext cx="24690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Exploiting two</a:t>
            </a:r>
            <a:b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different resources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85" name="Google Shape;385;p37" descr="146003-200.png"/>
          <p:cNvPicPr preferRelativeResize="0"/>
          <p:nvPr/>
        </p:nvPicPr>
        <p:blipFill rotWithShape="1">
          <a:blip r:embed="rId5">
            <a:alphaModFix amt="9000"/>
          </a:blip>
          <a:srcRect l="20587" t="4534" r="53588"/>
          <a:stretch/>
        </p:blipFill>
        <p:spPr>
          <a:xfrm>
            <a:off x="3566250" y="1903725"/>
            <a:ext cx="479450" cy="1335300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37"/>
          <p:cNvSpPr txBox="1"/>
          <p:nvPr/>
        </p:nvSpPr>
        <p:spPr>
          <a:xfrm>
            <a:off x="3339975" y="2385750"/>
            <a:ext cx="35391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Clr>
                <a:srgbClr val="FF9715"/>
              </a:buClr>
              <a:buSzPts val="2000"/>
              <a:buFont typeface="Lato"/>
              <a:buChar char="○"/>
            </a:pPr>
            <a:r>
              <a:rPr lang="en" sz="2000">
                <a:solidFill>
                  <a:srgbClr val="FF9715"/>
                </a:solidFill>
                <a:latin typeface="Lato"/>
                <a:ea typeface="Lato"/>
                <a:cs typeface="Lato"/>
                <a:sym typeface="Lato"/>
              </a:rPr>
              <a:t>Linguistic Knowledge</a:t>
            </a:r>
            <a:endParaRPr sz="2000">
              <a:solidFill>
                <a:srgbClr val="FF971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7" name="Google Shape;387;p37"/>
          <p:cNvSpPr txBox="1"/>
          <p:nvPr/>
        </p:nvSpPr>
        <p:spPr>
          <a:xfrm>
            <a:off x="6802950" y="2572080"/>
            <a:ext cx="1600200" cy="4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ato"/>
                <a:ea typeface="Lato"/>
                <a:cs typeface="Lato"/>
                <a:sym typeface="Lato"/>
              </a:rPr>
              <a:t>Language Grammar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8" name="Google Shape;388;p37"/>
          <p:cNvSpPr txBox="1"/>
          <p:nvPr/>
        </p:nvSpPr>
        <p:spPr>
          <a:xfrm>
            <a:off x="887500" y="3280325"/>
            <a:ext cx="53985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...thanks to recent advancements in the field of</a:t>
            </a:r>
            <a:b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Natural Language Processing: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9" name="Google Shape;389;p37"/>
          <p:cNvSpPr txBox="1"/>
          <p:nvPr/>
        </p:nvSpPr>
        <p:spPr>
          <a:xfrm>
            <a:off x="1217400" y="4095750"/>
            <a:ext cx="7521000" cy="6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300"/>
              <a:buFont typeface="Lato"/>
              <a:buChar char="▷"/>
            </a:pPr>
            <a:r>
              <a:rPr lang="en" sz="20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Entity Linking</a:t>
            </a: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(Bunescu, EACL’06), (Scaiella, IEEE’12), (Piccinno, SIGIR’14)</a:t>
            </a:r>
            <a:endParaRPr sz="15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90" name="Google Shape;390;p37"/>
          <p:cNvSpPr txBox="1"/>
          <p:nvPr/>
        </p:nvSpPr>
        <p:spPr>
          <a:xfrm>
            <a:off x="-228600" y="4624625"/>
            <a:ext cx="9144000" cy="8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44444"/>
                </a:solidFill>
                <a:latin typeface="Corsiva"/>
                <a:ea typeface="Corsiva"/>
                <a:cs typeface="Corsiva"/>
                <a:sym typeface="Corsiva"/>
              </a:rPr>
              <a:t>Leonardo  painted  Mona Lisa</a:t>
            </a:r>
            <a:endParaRPr sz="3000">
              <a:solidFill>
                <a:srgbClr val="444444"/>
              </a:solidFill>
              <a:latin typeface="Corsiva"/>
              <a:ea typeface="Corsiva"/>
              <a:cs typeface="Corsiva"/>
              <a:sym typeface="Corsiva"/>
            </a:endParaRPr>
          </a:p>
        </p:txBody>
      </p:sp>
      <p:sp>
        <p:nvSpPr>
          <p:cNvPr id="391" name="Google Shape;391;p37"/>
          <p:cNvSpPr/>
          <p:nvPr/>
        </p:nvSpPr>
        <p:spPr>
          <a:xfrm>
            <a:off x="1645001" y="4725746"/>
            <a:ext cx="1971891" cy="380400"/>
          </a:xfrm>
          <a:prstGeom prst="rect">
            <a:avLst/>
          </a:prstGeom>
          <a:solidFill>
            <a:srgbClr val="8BAB42">
              <a:alpha val="653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9715"/>
              </a:solidFill>
            </a:endParaRPr>
          </a:p>
        </p:txBody>
      </p:sp>
      <p:sp>
        <p:nvSpPr>
          <p:cNvPr id="392" name="Google Shape;392;p37"/>
          <p:cNvSpPr/>
          <p:nvPr/>
        </p:nvSpPr>
        <p:spPr>
          <a:xfrm>
            <a:off x="5109094" y="4752638"/>
            <a:ext cx="1649100" cy="380400"/>
          </a:xfrm>
          <a:prstGeom prst="rect">
            <a:avLst/>
          </a:prstGeom>
          <a:solidFill>
            <a:srgbClr val="FFD966">
              <a:alpha val="638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9715"/>
              </a:solidFill>
            </a:endParaRPr>
          </a:p>
        </p:txBody>
      </p:sp>
      <p:pic>
        <p:nvPicPr>
          <p:cNvPr id="393" name="Google Shape;393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19810" y="5228819"/>
            <a:ext cx="612108" cy="612120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37"/>
          <p:cNvSpPr txBox="1"/>
          <p:nvPr/>
        </p:nvSpPr>
        <p:spPr>
          <a:xfrm>
            <a:off x="2161225" y="5840375"/>
            <a:ext cx="17214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Leonardo da Vinci</a:t>
            </a:r>
            <a:endParaRPr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5" name="Google Shape;395;p37"/>
          <p:cNvSpPr txBox="1"/>
          <p:nvPr/>
        </p:nvSpPr>
        <p:spPr>
          <a:xfrm>
            <a:off x="4875397" y="5835975"/>
            <a:ext cx="24690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1C232"/>
                </a:solidFill>
                <a:latin typeface="Lato"/>
                <a:ea typeface="Lato"/>
                <a:cs typeface="Lato"/>
                <a:sym typeface="Lato"/>
              </a:rPr>
              <a:t>Mona Lisa (painting)</a:t>
            </a:r>
            <a:endParaRPr>
              <a:solidFill>
                <a:srgbClr val="F1C23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96" name="Google Shape;396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22964" y="5221603"/>
            <a:ext cx="410680" cy="612119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37"/>
          <p:cNvSpPr txBox="1"/>
          <p:nvPr/>
        </p:nvSpPr>
        <p:spPr>
          <a:xfrm>
            <a:off x="619048" y="5446848"/>
            <a:ext cx="1308300" cy="7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Entities</a:t>
            </a:r>
            <a:endParaRPr sz="2000">
              <a:solidFill>
                <a:srgbClr val="2185C5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98" name="Google Shape;398;p37" descr="146003-200.png"/>
          <p:cNvPicPr preferRelativeResize="0"/>
          <p:nvPr/>
        </p:nvPicPr>
        <p:blipFill rotWithShape="1">
          <a:blip r:embed="rId5">
            <a:alphaModFix amt="9000"/>
          </a:blip>
          <a:srcRect l="20587" t="4534" r="53588"/>
          <a:stretch/>
        </p:blipFill>
        <p:spPr>
          <a:xfrm>
            <a:off x="1645001" y="5220726"/>
            <a:ext cx="369079" cy="102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9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5" name="Google Shape;425;p39"/>
          <p:cNvSpPr txBox="1"/>
          <p:nvPr/>
        </p:nvSpPr>
        <p:spPr>
          <a:xfrm>
            <a:off x="379200" y="1352550"/>
            <a:ext cx="7893900" cy="6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F20253"/>
              </a:buClr>
              <a:buSzPts val="2300"/>
              <a:buFont typeface="Lato"/>
              <a:buChar char="▷"/>
            </a:pPr>
            <a:r>
              <a:rPr lang="en" sz="20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Need for a more structured algorithmic paradigm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6" name="Google Shape;426;p39"/>
          <p:cNvSpPr/>
          <p:nvPr/>
        </p:nvSpPr>
        <p:spPr>
          <a:xfrm>
            <a:off x="2669400" y="1436575"/>
            <a:ext cx="3777300" cy="400800"/>
          </a:xfrm>
          <a:prstGeom prst="rect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39"/>
          <p:cNvSpPr txBox="1"/>
          <p:nvPr/>
        </p:nvSpPr>
        <p:spPr>
          <a:xfrm>
            <a:off x="893350" y="2097575"/>
            <a:ext cx="11781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...how?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8" name="Google Shape;428;p39"/>
          <p:cNvSpPr txBox="1"/>
          <p:nvPr/>
        </p:nvSpPr>
        <p:spPr>
          <a:xfrm>
            <a:off x="2131800" y="2114550"/>
            <a:ext cx="5232300" cy="8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Applying </a:t>
            </a:r>
            <a:r>
              <a:rPr lang="en" sz="18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Graph Theory </a:t>
            </a: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to entity linking and</a:t>
            </a:r>
            <a:b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open information extraction</a:t>
            </a:r>
            <a:b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29" name="Google Shape;429;p39"/>
          <p:cNvPicPr preferRelativeResize="0"/>
          <p:nvPr/>
        </p:nvPicPr>
        <p:blipFill rotWithShape="1">
          <a:blip r:embed="rId3">
            <a:alphaModFix amt="30000"/>
          </a:blip>
          <a:srcRect t="18786" r="19717" b="-8"/>
          <a:stretch/>
        </p:blipFill>
        <p:spPr>
          <a:xfrm>
            <a:off x="962025" y="3308475"/>
            <a:ext cx="825300" cy="1081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39"/>
          <p:cNvPicPr preferRelativeResize="0"/>
          <p:nvPr/>
        </p:nvPicPr>
        <p:blipFill rotWithShape="1">
          <a:blip r:embed="rId4">
            <a:alphaModFix amt="30000"/>
          </a:blip>
          <a:srcRect t="-8062" r="-10643" b="-8787"/>
          <a:stretch/>
        </p:blipFill>
        <p:spPr>
          <a:xfrm>
            <a:off x="3979729" y="3518247"/>
            <a:ext cx="1439675" cy="1387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69120" y="3706550"/>
            <a:ext cx="378990" cy="378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38251" y="3209349"/>
            <a:ext cx="274049" cy="408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35723" y="4046330"/>
            <a:ext cx="274049" cy="344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3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05833" y="4087079"/>
            <a:ext cx="378975" cy="25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3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235725" y="3252326"/>
            <a:ext cx="378977" cy="28423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6" name="Google Shape;436;p39"/>
          <p:cNvCxnSpPr>
            <a:stCxn id="435" idx="2"/>
            <a:endCxn id="431" idx="1"/>
          </p:cNvCxnSpPr>
          <p:nvPr/>
        </p:nvCxnSpPr>
        <p:spPr>
          <a:xfrm rot="-5400000" flipH="1">
            <a:off x="3367464" y="3594309"/>
            <a:ext cx="359400" cy="243900"/>
          </a:xfrm>
          <a:prstGeom prst="curvedConnector2">
            <a:avLst/>
          </a:prstGeom>
          <a:noFill/>
          <a:ln w="28575" cap="flat" cmpd="sng">
            <a:solidFill>
              <a:srgbClr val="2185C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7" name="Google Shape;437;p39"/>
          <p:cNvCxnSpPr>
            <a:stCxn id="433" idx="3"/>
            <a:endCxn id="431" idx="2"/>
          </p:cNvCxnSpPr>
          <p:nvPr/>
        </p:nvCxnSpPr>
        <p:spPr>
          <a:xfrm rot="10800000" flipH="1">
            <a:off x="3509772" y="4085468"/>
            <a:ext cx="348900" cy="132900"/>
          </a:xfrm>
          <a:prstGeom prst="curvedConnector2">
            <a:avLst/>
          </a:prstGeom>
          <a:noFill/>
          <a:ln w="76200" cap="flat" cmpd="sng">
            <a:solidFill>
              <a:srgbClr val="2185C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8" name="Google Shape;438;p39"/>
          <p:cNvCxnSpPr>
            <a:stCxn id="432" idx="1"/>
            <a:endCxn id="431" idx="0"/>
          </p:cNvCxnSpPr>
          <p:nvPr/>
        </p:nvCxnSpPr>
        <p:spPr>
          <a:xfrm flipH="1">
            <a:off x="3858751" y="3413574"/>
            <a:ext cx="379500" cy="293100"/>
          </a:xfrm>
          <a:prstGeom prst="curvedConnector2">
            <a:avLst/>
          </a:prstGeom>
          <a:noFill/>
          <a:ln w="76200" cap="flat" cmpd="sng">
            <a:solidFill>
              <a:srgbClr val="2185C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9" name="Google Shape;439;p39"/>
          <p:cNvCxnSpPr>
            <a:stCxn id="434" idx="0"/>
            <a:endCxn id="431" idx="3"/>
          </p:cNvCxnSpPr>
          <p:nvPr/>
        </p:nvCxnSpPr>
        <p:spPr>
          <a:xfrm rot="5400000" flipH="1">
            <a:off x="4126221" y="3817979"/>
            <a:ext cx="191100" cy="347100"/>
          </a:xfrm>
          <a:prstGeom prst="curvedConnector2">
            <a:avLst/>
          </a:prstGeom>
          <a:noFill/>
          <a:ln w="38100" cap="flat" cmpd="sng">
            <a:solidFill>
              <a:srgbClr val="2185C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0" name="Google Shape;440;p39"/>
          <p:cNvCxnSpPr>
            <a:stCxn id="434" idx="3"/>
            <a:endCxn id="432" idx="3"/>
          </p:cNvCxnSpPr>
          <p:nvPr/>
        </p:nvCxnSpPr>
        <p:spPr>
          <a:xfrm rot="10800000">
            <a:off x="4512208" y="3413604"/>
            <a:ext cx="72600" cy="799800"/>
          </a:xfrm>
          <a:prstGeom prst="curvedConnector3">
            <a:avLst>
              <a:gd name="adj1" fmla="val -327996"/>
            </a:avLst>
          </a:prstGeom>
          <a:noFill/>
          <a:ln w="38100" cap="flat" cmpd="sng">
            <a:solidFill>
              <a:srgbClr val="2185C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1" name="Google Shape;441;p39"/>
          <p:cNvCxnSpPr>
            <a:stCxn id="435" idx="0"/>
            <a:endCxn id="432" idx="0"/>
          </p:cNvCxnSpPr>
          <p:nvPr/>
        </p:nvCxnSpPr>
        <p:spPr>
          <a:xfrm rot="-5400000">
            <a:off x="3878814" y="2755826"/>
            <a:ext cx="42900" cy="950100"/>
          </a:xfrm>
          <a:prstGeom prst="curvedConnector3">
            <a:avLst>
              <a:gd name="adj1" fmla="val 655249"/>
            </a:avLst>
          </a:prstGeom>
          <a:noFill/>
          <a:ln w="38100" cap="flat" cmpd="sng">
            <a:solidFill>
              <a:srgbClr val="2185C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2" name="Google Shape;442;p39"/>
          <p:cNvCxnSpPr>
            <a:stCxn id="433" idx="2"/>
            <a:endCxn id="432" idx="3"/>
          </p:cNvCxnSpPr>
          <p:nvPr/>
        </p:nvCxnSpPr>
        <p:spPr>
          <a:xfrm rot="-5400000">
            <a:off x="3454198" y="3332157"/>
            <a:ext cx="976800" cy="1139700"/>
          </a:xfrm>
          <a:prstGeom prst="curvedConnector4">
            <a:avLst>
              <a:gd name="adj1" fmla="val -24378"/>
              <a:gd name="adj2" fmla="val 142038"/>
            </a:avLst>
          </a:prstGeom>
          <a:noFill/>
          <a:ln w="76200" cap="flat" cmpd="sng">
            <a:solidFill>
              <a:srgbClr val="2185C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3" name="Google Shape;443;p39"/>
          <p:cNvCxnSpPr>
            <a:stCxn id="435" idx="1"/>
            <a:endCxn id="433" idx="1"/>
          </p:cNvCxnSpPr>
          <p:nvPr/>
        </p:nvCxnSpPr>
        <p:spPr>
          <a:xfrm>
            <a:off x="3235725" y="3394442"/>
            <a:ext cx="600" cy="823800"/>
          </a:xfrm>
          <a:prstGeom prst="curvedConnector3">
            <a:avLst>
              <a:gd name="adj1" fmla="val -39687904"/>
            </a:avLst>
          </a:prstGeom>
          <a:noFill/>
          <a:ln w="19050" cap="flat" cmpd="sng">
            <a:solidFill>
              <a:srgbClr val="2185C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4" name="Google Shape;444;p39"/>
          <p:cNvSpPr/>
          <p:nvPr/>
        </p:nvSpPr>
        <p:spPr>
          <a:xfrm>
            <a:off x="1991279" y="3623067"/>
            <a:ext cx="825300" cy="412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39"/>
          <p:cNvSpPr txBox="1"/>
          <p:nvPr/>
        </p:nvSpPr>
        <p:spPr>
          <a:xfrm>
            <a:off x="5611825" y="3367025"/>
            <a:ext cx="4864500" cy="10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Model a text as a</a:t>
            </a:r>
            <a:br>
              <a:rPr lang="en" sz="3000" b="1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3000" b="1" i="1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Small Wikipedia</a:t>
            </a:r>
            <a:endParaRPr sz="3000" b="1" i="1">
              <a:solidFill>
                <a:srgbClr val="F20253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i="1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Graph</a:t>
            </a:r>
            <a:r>
              <a:rPr lang="en" sz="3000" b="1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!</a:t>
            </a:r>
            <a:endParaRPr sz="3000" b="1">
              <a:solidFill>
                <a:srgbClr val="F2025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6" name="Google Shape;446;p39"/>
          <p:cNvSpPr txBox="1"/>
          <p:nvPr/>
        </p:nvSpPr>
        <p:spPr>
          <a:xfrm>
            <a:off x="-373900" y="5010150"/>
            <a:ext cx="5330400" cy="133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500"/>
              <a:buFont typeface="Lato"/>
              <a:buChar char="○"/>
            </a:pP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Curse of Dimensionality</a:t>
            </a:r>
            <a:endParaRPr sz="15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500"/>
              <a:buFont typeface="Lato"/>
              <a:buChar char="○"/>
            </a:pP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Synonymy and Polysemy problems of keywords</a:t>
            </a:r>
            <a:endParaRPr sz="15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500"/>
              <a:buFont typeface="Lato"/>
              <a:buChar char="○"/>
            </a:pP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Understanding of real-world entities</a:t>
            </a:r>
            <a:endParaRPr sz="15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500"/>
              <a:buFont typeface="Lato"/>
              <a:buChar char="○"/>
            </a:pP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Structured facts</a:t>
            </a:r>
            <a:endParaRPr sz="15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447" name="Google Shape;447;p39"/>
          <p:cNvCxnSpPr/>
          <p:nvPr/>
        </p:nvCxnSpPr>
        <p:spPr>
          <a:xfrm>
            <a:off x="3112525" y="5229975"/>
            <a:ext cx="2309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48" name="Google Shape;448;p39"/>
          <p:cNvCxnSpPr/>
          <p:nvPr/>
        </p:nvCxnSpPr>
        <p:spPr>
          <a:xfrm>
            <a:off x="4832325" y="5462100"/>
            <a:ext cx="600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49" name="Google Shape;449;p39"/>
          <p:cNvCxnSpPr/>
          <p:nvPr/>
        </p:nvCxnSpPr>
        <p:spPr>
          <a:xfrm>
            <a:off x="4146525" y="5694200"/>
            <a:ext cx="1285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50" name="Google Shape;450;p39"/>
          <p:cNvCxnSpPr/>
          <p:nvPr/>
        </p:nvCxnSpPr>
        <p:spPr>
          <a:xfrm>
            <a:off x="2373975" y="5926325"/>
            <a:ext cx="3055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51" name="Google Shape;451;p39"/>
          <p:cNvSpPr txBox="1"/>
          <p:nvPr/>
        </p:nvSpPr>
        <p:spPr>
          <a:xfrm>
            <a:off x="5704925" y="5010150"/>
            <a:ext cx="4585500" cy="3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The graph is small</a:t>
            </a:r>
            <a:endParaRPr sz="15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2" name="Google Shape;452;p39"/>
          <p:cNvSpPr txBox="1"/>
          <p:nvPr/>
        </p:nvSpPr>
        <p:spPr>
          <a:xfrm>
            <a:off x="5712852" y="5314273"/>
            <a:ext cx="33222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Wikipedia entities are unique and</a:t>
            </a:r>
            <a:b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they represent a real-world concept</a:t>
            </a:r>
            <a:endParaRPr/>
          </a:p>
        </p:txBody>
      </p:sp>
      <p:sp>
        <p:nvSpPr>
          <p:cNvPr id="453" name="Google Shape;453;p39"/>
          <p:cNvSpPr txBox="1"/>
          <p:nvPr/>
        </p:nvSpPr>
        <p:spPr>
          <a:xfrm>
            <a:off x="5705775" y="5863758"/>
            <a:ext cx="3399600" cy="4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OpenIE preserves subject-relation-object  structure</a:t>
            </a:r>
            <a:endParaRPr/>
          </a:p>
        </p:txBody>
      </p:sp>
      <p:pic>
        <p:nvPicPr>
          <p:cNvPr id="454" name="Google Shape;454;p39" descr="146003-200.png"/>
          <p:cNvPicPr preferRelativeResize="0"/>
          <p:nvPr/>
        </p:nvPicPr>
        <p:blipFill rotWithShape="1">
          <a:blip r:embed="rId10">
            <a:alphaModFix amt="9000"/>
          </a:blip>
          <a:srcRect l="20587" t="4534" r="53588"/>
          <a:stretch/>
        </p:blipFill>
        <p:spPr>
          <a:xfrm>
            <a:off x="5492001" y="5373273"/>
            <a:ext cx="208000" cy="408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3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727177" y="5095165"/>
            <a:ext cx="208000" cy="269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3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602549" y="5327278"/>
            <a:ext cx="208000" cy="269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3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793236" y="5555878"/>
            <a:ext cx="208000" cy="269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3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053531" y="5784478"/>
            <a:ext cx="208000" cy="269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" name="Google Shape;3440;p120"/>
          <p:cNvSpPr txBox="1">
            <a:spLocks noGrp="1"/>
          </p:cNvSpPr>
          <p:nvPr>
            <p:ph type="ctrTitle"/>
          </p:nvPr>
        </p:nvSpPr>
        <p:spPr>
          <a:xfrm>
            <a:off x="0" y="2097800"/>
            <a:ext cx="91440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7ECEFD"/>
                </a:solidFill>
              </a:rPr>
              <a:t>3</a:t>
            </a:r>
            <a:endParaRPr sz="7200">
              <a:solidFill>
                <a:srgbClr val="7ECEFD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Algorithms for Expert Finding</a:t>
            </a:r>
            <a:endParaRPr/>
          </a:p>
        </p:txBody>
      </p:sp>
      <p:pic>
        <p:nvPicPr>
          <p:cNvPr id="3441" name="Google Shape;3441;p120" descr="at_2.png"/>
          <p:cNvPicPr preferRelativeResize="0"/>
          <p:nvPr/>
        </p:nvPicPr>
        <p:blipFill rotWithShape="1">
          <a:blip r:embed="rId3">
            <a:alphaModFix amt="5000"/>
          </a:blip>
          <a:srcRect t="6619" b="16314"/>
          <a:stretch/>
        </p:blipFill>
        <p:spPr>
          <a:xfrm>
            <a:off x="5208450" y="5420175"/>
            <a:ext cx="1865650" cy="1437825"/>
          </a:xfrm>
          <a:prstGeom prst="rect">
            <a:avLst/>
          </a:prstGeom>
          <a:noFill/>
          <a:ln>
            <a:noFill/>
          </a:ln>
        </p:spPr>
      </p:pic>
      <p:sp>
        <p:nvSpPr>
          <p:cNvPr id="3442" name="Google Shape;3442;p120"/>
          <p:cNvSpPr txBox="1"/>
          <p:nvPr/>
        </p:nvSpPr>
        <p:spPr>
          <a:xfrm>
            <a:off x="366500" y="5630938"/>
            <a:ext cx="5772300" cy="10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97ABBC"/>
                </a:solidFill>
                <a:latin typeface="Lato"/>
                <a:ea typeface="Lato"/>
                <a:cs typeface="Lato"/>
                <a:sym typeface="Lato"/>
              </a:rPr>
              <a:t>WISER: A Semantic Approach for Expert Finding</a:t>
            </a:r>
            <a:br>
              <a:rPr lang="en" sz="2000">
                <a:solidFill>
                  <a:srgbClr val="97ABBC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2000">
                <a:solidFill>
                  <a:srgbClr val="97ABBC"/>
                </a:solidFill>
                <a:latin typeface="Lato"/>
                <a:ea typeface="Lato"/>
                <a:cs typeface="Lato"/>
                <a:sym typeface="Lato"/>
              </a:rPr>
              <a:t>in Academia based on Entity Linking</a:t>
            </a:r>
            <a:br>
              <a:rPr lang="en" sz="20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Paolo Cifariello, Paolo Ferragina, Marco Ponza</a:t>
            </a:r>
            <a:endParaRPr sz="15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443" name="Google Shape;3443;p120"/>
          <p:cNvSpPr txBox="1"/>
          <p:nvPr/>
        </p:nvSpPr>
        <p:spPr>
          <a:xfrm>
            <a:off x="6083850" y="5778650"/>
            <a:ext cx="3481500" cy="10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 i="1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Under review at Information</a:t>
            </a:r>
            <a:br>
              <a:rPr lang="en" sz="1800" i="1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800" i="1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Systems (Elsevier Journal)</a:t>
            </a:r>
            <a:endParaRPr sz="1800" i="1">
              <a:solidFill>
                <a:srgbClr val="2185C5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8" name="Google Shape;3448;p121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34026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Expert Finding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49" name="Google Shape;3449;p121"/>
          <p:cNvSpPr txBox="1">
            <a:spLocks noGrp="1"/>
          </p:cNvSpPr>
          <p:nvPr>
            <p:ph type="body" idx="1"/>
          </p:nvPr>
        </p:nvSpPr>
        <p:spPr>
          <a:xfrm>
            <a:off x="512700" y="1310550"/>
            <a:ext cx="5107200" cy="11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▷"/>
            </a:pPr>
            <a:r>
              <a:rPr lang="en" sz="2400">
                <a:solidFill>
                  <a:srgbClr val="F20253"/>
                </a:solidFill>
              </a:rPr>
              <a:t>Searching</a:t>
            </a:r>
            <a:r>
              <a:rPr lang="en" sz="2400"/>
              <a:t> for </a:t>
            </a:r>
            <a:r>
              <a:rPr lang="en" sz="2400">
                <a:solidFill>
                  <a:srgbClr val="F20253"/>
                </a:solidFill>
              </a:rPr>
              <a:t>experts</a:t>
            </a:r>
            <a:r>
              <a:rPr lang="en" sz="2400"/>
              <a:t> with respect to an input topic</a:t>
            </a:r>
            <a:endParaRPr/>
          </a:p>
        </p:txBody>
      </p:sp>
      <p:pic>
        <p:nvPicPr>
          <p:cNvPr id="3450" name="Google Shape;3450;p121" descr="business-color_goal-64_icon-icons.com_53458.png"/>
          <p:cNvPicPr preferRelativeResize="0"/>
          <p:nvPr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4632375" y="1152750"/>
            <a:ext cx="1190851" cy="1190851"/>
          </a:xfrm>
          <a:prstGeom prst="rect">
            <a:avLst/>
          </a:prstGeom>
          <a:noFill/>
          <a:ln>
            <a:noFill/>
          </a:ln>
        </p:spPr>
      </p:pic>
      <p:sp>
        <p:nvSpPr>
          <p:cNvPr id="3451" name="Google Shape;3451;p121"/>
          <p:cNvSpPr txBox="1">
            <a:spLocks noGrp="1"/>
          </p:cNvSpPr>
          <p:nvPr>
            <p:ph type="body" idx="1"/>
          </p:nvPr>
        </p:nvSpPr>
        <p:spPr>
          <a:xfrm>
            <a:off x="512700" y="2267400"/>
            <a:ext cx="6717000" cy="59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2000"/>
              <a:buFont typeface="Lato"/>
              <a:buChar char="●"/>
            </a:pPr>
            <a:r>
              <a:rPr lang="en" sz="2000"/>
              <a:t>Extremely challenging task: </a:t>
            </a:r>
            <a:r>
              <a:rPr lang="en" sz="2000" i="1"/>
              <a:t>Who is an expert?</a:t>
            </a:r>
            <a:endParaRPr sz="2000" i="1"/>
          </a:p>
        </p:txBody>
      </p:sp>
      <p:sp>
        <p:nvSpPr>
          <p:cNvPr id="3452" name="Google Shape;3452;p121"/>
          <p:cNvSpPr txBox="1">
            <a:spLocks noGrp="1"/>
          </p:cNvSpPr>
          <p:nvPr>
            <p:ph type="body" idx="1"/>
          </p:nvPr>
        </p:nvSpPr>
        <p:spPr>
          <a:xfrm>
            <a:off x="1417575" y="2652650"/>
            <a:ext cx="7554900" cy="103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/>
              <a:t>The notion of </a:t>
            </a:r>
            <a:r>
              <a:rPr lang="en" sz="2000">
                <a:solidFill>
                  <a:srgbClr val="E69138"/>
                </a:solidFill>
              </a:rPr>
              <a:t>expertise</a:t>
            </a:r>
            <a:r>
              <a:rPr lang="en" sz="2000"/>
              <a:t> is </a:t>
            </a:r>
            <a:r>
              <a:rPr lang="en" sz="2000">
                <a:solidFill>
                  <a:srgbClr val="E69138"/>
                </a:solidFill>
              </a:rPr>
              <a:t>hard</a:t>
            </a:r>
            <a:r>
              <a:rPr lang="en" sz="2000"/>
              <a:t> to </a:t>
            </a:r>
            <a:r>
              <a:rPr lang="en" sz="2000">
                <a:solidFill>
                  <a:srgbClr val="E69138"/>
                </a:solidFill>
              </a:rPr>
              <a:t>formalize</a:t>
            </a:r>
            <a:br>
              <a:rPr lang="en" sz="2000"/>
            </a:br>
            <a:r>
              <a:rPr lang="en" sz="2000"/>
              <a:t>as well as to be </a:t>
            </a:r>
            <a:r>
              <a:rPr lang="en" sz="2000">
                <a:solidFill>
                  <a:srgbClr val="E69138"/>
                </a:solidFill>
              </a:rPr>
              <a:t>modeled</a:t>
            </a:r>
            <a:r>
              <a:rPr lang="en" sz="2400">
                <a:solidFill>
                  <a:srgbClr val="F6B26B"/>
                </a:solidFill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(Balog, FTIR’12)</a:t>
            </a:r>
            <a:endParaRPr sz="15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453" name="Google Shape;3453;p121"/>
          <p:cNvSpPr txBox="1"/>
          <p:nvPr/>
        </p:nvSpPr>
        <p:spPr>
          <a:xfrm>
            <a:off x="1085925" y="4005200"/>
            <a:ext cx="7829400" cy="4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i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...so difficult that literature refers to </a:t>
            </a:r>
            <a:r>
              <a:rPr lang="en" sz="2000" i="1">
                <a:solidFill>
                  <a:srgbClr val="E69138"/>
                </a:solidFill>
                <a:latin typeface="Lato"/>
                <a:ea typeface="Lato"/>
                <a:cs typeface="Lato"/>
                <a:sym typeface="Lato"/>
              </a:rPr>
              <a:t>expertise</a:t>
            </a:r>
            <a:r>
              <a:rPr lang="en" sz="2000" i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as “</a:t>
            </a:r>
            <a:r>
              <a:rPr lang="en" sz="2000" i="1">
                <a:solidFill>
                  <a:srgbClr val="E69138"/>
                </a:solidFill>
                <a:latin typeface="Lato"/>
                <a:ea typeface="Lato"/>
                <a:cs typeface="Lato"/>
                <a:sym typeface="Lato"/>
              </a:rPr>
              <a:t>tacit knowledge</a:t>
            </a:r>
            <a:r>
              <a:rPr lang="en" sz="2000" i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”!</a:t>
            </a:r>
            <a:endParaRPr sz="2000" i="1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54" name="Google Shape;3454;p121"/>
          <p:cNvSpPr/>
          <p:nvPr/>
        </p:nvSpPr>
        <p:spPr>
          <a:xfrm rot="5400000">
            <a:off x="3976350" y="3686600"/>
            <a:ext cx="458100" cy="295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691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69138"/>
              </a:solidFill>
            </a:endParaRPr>
          </a:p>
        </p:txBody>
      </p:sp>
      <p:sp>
        <p:nvSpPr>
          <p:cNvPr id="3455" name="Google Shape;3455;p121"/>
          <p:cNvSpPr txBox="1">
            <a:spLocks noGrp="1"/>
          </p:cNvSpPr>
          <p:nvPr>
            <p:ph type="body" idx="1"/>
          </p:nvPr>
        </p:nvSpPr>
        <p:spPr>
          <a:xfrm>
            <a:off x="512700" y="4782000"/>
            <a:ext cx="7678800" cy="59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00"/>
              <a:buChar char="●"/>
            </a:pPr>
            <a:r>
              <a:rPr lang="en" sz="2000">
                <a:solidFill>
                  <a:srgbClr val="F20253"/>
                </a:solidFill>
              </a:rPr>
              <a:t>Expertise</a:t>
            </a:r>
            <a:r>
              <a:rPr lang="en" sz="2000"/>
              <a:t> is actually carried by people in their </a:t>
            </a:r>
            <a:r>
              <a:rPr lang="en" sz="2000">
                <a:solidFill>
                  <a:srgbClr val="F20253"/>
                </a:solidFill>
              </a:rPr>
              <a:t>minds</a:t>
            </a:r>
            <a:endParaRPr sz="2000"/>
          </a:p>
        </p:txBody>
      </p:sp>
      <p:sp>
        <p:nvSpPr>
          <p:cNvPr id="3456" name="Google Shape;3456;p121"/>
          <p:cNvSpPr txBox="1">
            <a:spLocks noGrp="1"/>
          </p:cNvSpPr>
          <p:nvPr>
            <p:ph type="body" idx="1"/>
          </p:nvPr>
        </p:nvSpPr>
        <p:spPr>
          <a:xfrm>
            <a:off x="512700" y="5239200"/>
            <a:ext cx="7678800" cy="59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00"/>
              <a:buChar char="●"/>
            </a:pPr>
            <a:r>
              <a:rPr lang="en" sz="2000">
                <a:solidFill>
                  <a:srgbClr val="F20253"/>
                </a:solidFill>
              </a:rPr>
              <a:t>Machines</a:t>
            </a:r>
            <a:r>
              <a:rPr lang="en" sz="2000"/>
              <a:t> have only one way to </a:t>
            </a:r>
            <a:r>
              <a:rPr lang="en" sz="2000">
                <a:solidFill>
                  <a:srgbClr val="F20253"/>
                </a:solidFill>
              </a:rPr>
              <a:t>access</a:t>
            </a:r>
            <a:r>
              <a:rPr lang="en" sz="2000"/>
              <a:t> to people </a:t>
            </a:r>
            <a:r>
              <a:rPr lang="en" sz="2000">
                <a:solidFill>
                  <a:srgbClr val="F20253"/>
                </a:solidFill>
              </a:rPr>
              <a:t>expertise</a:t>
            </a:r>
            <a:endParaRPr sz="2000">
              <a:solidFill>
                <a:srgbClr val="F20253"/>
              </a:solidFill>
            </a:endParaRPr>
          </a:p>
        </p:txBody>
      </p:sp>
      <p:sp>
        <p:nvSpPr>
          <p:cNvPr id="3457" name="Google Shape;3457;p121"/>
          <p:cNvSpPr txBox="1">
            <a:spLocks noGrp="1"/>
          </p:cNvSpPr>
          <p:nvPr>
            <p:ph type="body" idx="1"/>
          </p:nvPr>
        </p:nvSpPr>
        <p:spPr>
          <a:xfrm>
            <a:off x="2493900" y="5696400"/>
            <a:ext cx="7678800" cy="8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20253"/>
                </a:solidFill>
              </a:rPr>
              <a:t>Artifacts </a:t>
            </a:r>
            <a:r>
              <a:rPr lang="en" sz="2000"/>
              <a:t>(e.g., papers, emails, ...) people</a:t>
            </a:r>
            <a:br>
              <a:rPr lang="en" sz="2000"/>
            </a:br>
            <a:r>
              <a:rPr lang="en" sz="2000"/>
              <a:t>write to share their expertise!</a:t>
            </a:r>
            <a:endParaRPr sz="2000">
              <a:solidFill>
                <a:srgbClr val="F20253"/>
              </a:solidFill>
            </a:endParaRPr>
          </a:p>
        </p:txBody>
      </p:sp>
      <p:sp>
        <p:nvSpPr>
          <p:cNvPr id="3458" name="Google Shape;3458;p121"/>
          <p:cNvSpPr/>
          <p:nvPr/>
        </p:nvSpPr>
        <p:spPr>
          <a:xfrm>
            <a:off x="1543125" y="5972600"/>
            <a:ext cx="910200" cy="4137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202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2025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63" name="Google Shape;3463;p122"/>
          <p:cNvGrpSpPr/>
          <p:nvPr/>
        </p:nvGrpSpPr>
        <p:grpSpPr>
          <a:xfrm>
            <a:off x="7048581" y="4627519"/>
            <a:ext cx="443487" cy="377361"/>
            <a:chOff x="9097567" y="9738396"/>
            <a:chExt cx="1448358" cy="1232400"/>
          </a:xfrm>
        </p:grpSpPr>
        <p:pic>
          <p:nvPicPr>
            <p:cNvPr id="3464" name="Google Shape;3464;p122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65" name="Google Shape;3465;p122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3466;p122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7" name="Google Shape;3467;p122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8" name="Google Shape;3468;p122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3469;p122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122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122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122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73" name="Google Shape;3473;p122"/>
          <p:cNvSpPr txBox="1">
            <a:spLocks noGrp="1"/>
          </p:cNvSpPr>
          <p:nvPr>
            <p:ph type="body" idx="1"/>
          </p:nvPr>
        </p:nvSpPr>
        <p:spPr>
          <a:xfrm>
            <a:off x="3027300" y="4258125"/>
            <a:ext cx="4149600" cy="8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/>
              <a:t>Every </a:t>
            </a:r>
            <a:r>
              <a:rPr lang="en" sz="2000">
                <a:solidFill>
                  <a:schemeClr val="accent4"/>
                </a:solidFill>
              </a:rPr>
              <a:t>authors’ profile</a:t>
            </a:r>
            <a:r>
              <a:rPr lang="en" sz="2000"/>
              <a:t> is modeled</a:t>
            </a:r>
            <a:br>
              <a:rPr lang="en" sz="2000"/>
            </a:br>
            <a:r>
              <a:rPr lang="en" sz="2000"/>
              <a:t>through </a:t>
            </a:r>
            <a:r>
              <a:rPr lang="en" sz="2000">
                <a:solidFill>
                  <a:schemeClr val="accent4"/>
                </a:solidFill>
              </a:rPr>
              <a:t>a small Wikipedia</a:t>
            </a:r>
            <a:r>
              <a:rPr lang="en" sz="2000"/>
              <a:t> graph...</a:t>
            </a:r>
            <a:endParaRPr sz="2000"/>
          </a:p>
        </p:txBody>
      </p:sp>
      <p:sp>
        <p:nvSpPr>
          <p:cNvPr id="3474" name="Google Shape;3474;p122"/>
          <p:cNvSpPr txBox="1"/>
          <p:nvPr/>
        </p:nvSpPr>
        <p:spPr>
          <a:xfrm rot="-5400000">
            <a:off x="2022300" y="3971750"/>
            <a:ext cx="1163400" cy="12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Indexing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75" name="Google Shape;3475;p122"/>
          <p:cNvSpPr txBox="1">
            <a:spLocks noGrp="1"/>
          </p:cNvSpPr>
          <p:nvPr>
            <p:ph type="body" idx="1"/>
          </p:nvPr>
        </p:nvSpPr>
        <p:spPr>
          <a:xfrm>
            <a:off x="512700" y="1615350"/>
            <a:ext cx="5107200" cy="57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▷"/>
            </a:pPr>
            <a:r>
              <a:rPr lang="en" sz="2400"/>
              <a:t>New Expert Finding system </a:t>
            </a:r>
            <a:endParaRPr/>
          </a:p>
        </p:txBody>
      </p:sp>
      <p:sp>
        <p:nvSpPr>
          <p:cNvPr id="3476" name="Google Shape;3476;p122"/>
          <p:cNvSpPr txBox="1"/>
          <p:nvPr/>
        </p:nvSpPr>
        <p:spPr>
          <a:xfrm rot="-5400000">
            <a:off x="2033850" y="5278700"/>
            <a:ext cx="1140300" cy="12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Query Time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477" name="Google Shape;3477;p122"/>
          <p:cNvPicPr preferRelativeResize="0"/>
          <p:nvPr/>
        </p:nvPicPr>
        <p:blipFill>
          <a:blip r:embed="rId4">
            <a:alphaModFix amt="30000"/>
          </a:blip>
          <a:stretch>
            <a:fillRect/>
          </a:stretch>
        </p:blipFill>
        <p:spPr>
          <a:xfrm>
            <a:off x="7633400" y="4508300"/>
            <a:ext cx="730551" cy="666749"/>
          </a:xfrm>
          <a:prstGeom prst="rect">
            <a:avLst/>
          </a:prstGeom>
          <a:noFill/>
          <a:ln>
            <a:noFill/>
          </a:ln>
        </p:spPr>
      </p:pic>
      <p:sp>
        <p:nvSpPr>
          <p:cNvPr id="3478" name="Google Shape;3478;p122"/>
          <p:cNvSpPr txBox="1">
            <a:spLocks noGrp="1"/>
          </p:cNvSpPr>
          <p:nvPr>
            <p:ph type="body" idx="1"/>
          </p:nvPr>
        </p:nvSpPr>
        <p:spPr>
          <a:xfrm>
            <a:off x="1046100" y="2377350"/>
            <a:ext cx="7288500" cy="141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marR="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●"/>
            </a:pPr>
            <a:r>
              <a:rPr lang="en" sz="2400"/>
              <a:t>Fully </a:t>
            </a:r>
            <a:r>
              <a:rPr lang="en" sz="2400">
                <a:solidFill>
                  <a:schemeClr val="accent4"/>
                </a:solidFill>
              </a:rPr>
              <a:t>unsupervised</a:t>
            </a:r>
            <a:endParaRPr sz="2400">
              <a:solidFill>
                <a:schemeClr val="accent4"/>
              </a:solidFill>
            </a:endParaRPr>
          </a:p>
          <a:p>
            <a:pPr marL="9144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Jointly combines classical retrieval techniques</a:t>
            </a:r>
            <a:br>
              <a:rPr lang="en" sz="2400"/>
            </a:br>
            <a:r>
              <a:rPr lang="en" sz="2400"/>
              <a:t>with the </a:t>
            </a:r>
            <a:r>
              <a:rPr lang="en" sz="2400">
                <a:solidFill>
                  <a:schemeClr val="accent4"/>
                </a:solidFill>
              </a:rPr>
              <a:t>Wikipedia</a:t>
            </a:r>
            <a:r>
              <a:rPr lang="en" sz="2400"/>
              <a:t> KG via </a:t>
            </a:r>
            <a:r>
              <a:rPr lang="en" sz="2400">
                <a:solidFill>
                  <a:schemeClr val="accent4"/>
                </a:solidFill>
              </a:rPr>
              <a:t>Entity Linking</a:t>
            </a:r>
            <a:endParaRPr sz="2400">
              <a:solidFill>
                <a:schemeClr val="accent4"/>
              </a:solidFill>
            </a:endParaRPr>
          </a:p>
        </p:txBody>
      </p:sp>
      <p:sp>
        <p:nvSpPr>
          <p:cNvPr id="3479" name="Google Shape;3479;p122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34026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Experiments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Contributions</a:t>
            </a:r>
            <a:endParaRPr sz="2400"/>
          </a:p>
        </p:txBody>
      </p:sp>
      <p:pic>
        <p:nvPicPr>
          <p:cNvPr id="3480" name="Google Shape;3480;p1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00525" y="1567075"/>
            <a:ext cx="2376275" cy="77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1" name="Google Shape;3481;p1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44475" y="3373800"/>
            <a:ext cx="805920" cy="33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2" name="Google Shape;3482;p1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28801" y="3792856"/>
            <a:ext cx="1218149" cy="335788"/>
          </a:xfrm>
          <a:prstGeom prst="rect">
            <a:avLst/>
          </a:prstGeom>
          <a:noFill/>
          <a:ln>
            <a:noFill/>
          </a:ln>
        </p:spPr>
      </p:pic>
      <p:sp>
        <p:nvSpPr>
          <p:cNvPr id="3483" name="Google Shape;3483;p122"/>
          <p:cNvSpPr txBox="1">
            <a:spLocks noGrp="1"/>
          </p:cNvSpPr>
          <p:nvPr>
            <p:ph type="body" idx="1"/>
          </p:nvPr>
        </p:nvSpPr>
        <p:spPr>
          <a:xfrm>
            <a:off x="3055875" y="5479850"/>
            <a:ext cx="5774700" cy="8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/>
              <a:t>...used to  design </a:t>
            </a:r>
            <a:r>
              <a:rPr lang="en" sz="2000">
                <a:solidFill>
                  <a:schemeClr val="accent4"/>
                </a:solidFill>
              </a:rPr>
              <a:t>new profile-centric</a:t>
            </a:r>
            <a:r>
              <a:rPr lang="en" sz="2000"/>
              <a:t> scoring </a:t>
            </a:r>
            <a:r>
              <a:rPr lang="en" sz="2000">
                <a:solidFill>
                  <a:schemeClr val="accent4"/>
                </a:solidFill>
              </a:rPr>
              <a:t>strategies</a:t>
            </a:r>
            <a:r>
              <a:rPr lang="en" sz="2000"/>
              <a:t> for the </a:t>
            </a:r>
            <a:r>
              <a:rPr lang="en" sz="2000">
                <a:solidFill>
                  <a:schemeClr val="accent4"/>
                </a:solidFill>
              </a:rPr>
              <a:t>retrieval</a:t>
            </a:r>
            <a:r>
              <a:rPr lang="en" sz="2000"/>
              <a:t> of experts!</a:t>
            </a:r>
            <a:endParaRPr sz="2000"/>
          </a:p>
        </p:txBody>
      </p:sp>
      <p:pic>
        <p:nvPicPr>
          <p:cNvPr id="3484" name="Google Shape;3484;p122"/>
          <p:cNvPicPr preferRelativeResize="0"/>
          <p:nvPr/>
        </p:nvPicPr>
        <p:blipFill>
          <a:blip r:embed="rId8">
            <a:alphaModFix amt="50000"/>
          </a:blip>
          <a:stretch>
            <a:fillRect/>
          </a:stretch>
        </p:blipFill>
        <p:spPr>
          <a:xfrm>
            <a:off x="2309150" y="5571000"/>
            <a:ext cx="730550" cy="73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5" name="Google Shape;3485;p122" descr="elasticsearch-logo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188400" y="2605123"/>
            <a:ext cx="1097387" cy="33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6" name="Google Shape;3486;p12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341050" y="4435246"/>
            <a:ext cx="6667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7" name="Google Shape;3487;p12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402875" y="2612242"/>
            <a:ext cx="1218150" cy="321563"/>
          </a:xfrm>
          <a:prstGeom prst="rect">
            <a:avLst/>
          </a:prstGeom>
          <a:noFill/>
          <a:ln>
            <a:noFill/>
          </a:ln>
        </p:spPr>
      </p:pic>
      <p:sp>
        <p:nvSpPr>
          <p:cNvPr id="3488" name="Google Shape;3488;p122"/>
          <p:cNvSpPr/>
          <p:nvPr/>
        </p:nvSpPr>
        <p:spPr>
          <a:xfrm>
            <a:off x="7505856" y="4740300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9" name="Google Shape;3489;p122"/>
          <p:cNvSpPr/>
          <p:nvPr/>
        </p:nvSpPr>
        <p:spPr>
          <a:xfrm>
            <a:off x="7466447" y="4388540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0" name="Google Shape;3490;p122"/>
          <p:cNvSpPr/>
          <p:nvPr/>
        </p:nvSpPr>
        <p:spPr>
          <a:xfrm>
            <a:off x="7347792" y="4952387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1" name="Google Shape;3491;p122"/>
          <p:cNvSpPr/>
          <p:nvPr/>
        </p:nvSpPr>
        <p:spPr>
          <a:xfrm>
            <a:off x="8081096" y="4422960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2" name="Google Shape;3492;p122"/>
          <p:cNvSpPr/>
          <p:nvPr/>
        </p:nvSpPr>
        <p:spPr>
          <a:xfrm>
            <a:off x="8297635" y="4855036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3" name="Google Shape;3493;p122"/>
          <p:cNvSpPr/>
          <p:nvPr/>
        </p:nvSpPr>
        <p:spPr>
          <a:xfrm>
            <a:off x="7880610" y="5075656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4" name="Google Shape;3494;p122"/>
          <p:cNvSpPr/>
          <p:nvPr/>
        </p:nvSpPr>
        <p:spPr>
          <a:xfrm>
            <a:off x="7284772" y="4567555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495" name="Google Shape;3495;p122"/>
          <p:cNvCxnSpPr>
            <a:stCxn id="3494" idx="0"/>
            <a:endCxn id="3489" idx="2"/>
          </p:cNvCxnSpPr>
          <p:nvPr/>
        </p:nvCxnSpPr>
        <p:spPr>
          <a:xfrm rot="-5400000">
            <a:off x="7342672" y="4443805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6" name="Google Shape;3496;p122"/>
          <p:cNvCxnSpPr>
            <a:stCxn id="3490" idx="0"/>
            <a:endCxn id="3488" idx="2"/>
          </p:cNvCxnSpPr>
          <p:nvPr/>
        </p:nvCxnSpPr>
        <p:spPr>
          <a:xfrm rot="-5400000">
            <a:off x="7416492" y="4862987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7" name="Google Shape;3497;p122"/>
          <p:cNvCxnSpPr>
            <a:stCxn id="3489" idx="4"/>
            <a:endCxn id="3488" idx="0"/>
          </p:cNvCxnSpPr>
          <p:nvPr/>
        </p:nvCxnSpPr>
        <p:spPr>
          <a:xfrm rot="-5400000" flipH="1">
            <a:off x="7509047" y="4595240"/>
            <a:ext cx="185700" cy="104700"/>
          </a:xfrm>
          <a:prstGeom prst="curvedConnector3">
            <a:avLst>
              <a:gd name="adj1" fmla="val 49962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8" name="Google Shape;3498;p122"/>
          <p:cNvCxnSpPr>
            <a:stCxn id="3494" idx="4"/>
            <a:endCxn id="3488" idx="1"/>
          </p:cNvCxnSpPr>
          <p:nvPr/>
        </p:nvCxnSpPr>
        <p:spPr>
          <a:xfrm rot="-5400000" flipH="1">
            <a:off x="7354072" y="4588705"/>
            <a:ext cx="156000" cy="234300"/>
          </a:xfrm>
          <a:prstGeom prst="curvedConnector3">
            <a:avLst>
              <a:gd name="adj1" fmla="val 36040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99" name="Google Shape;3499;p122"/>
          <p:cNvCxnSpPr>
            <a:stCxn id="3493" idx="0"/>
            <a:endCxn id="3488" idx="6"/>
          </p:cNvCxnSpPr>
          <p:nvPr/>
        </p:nvCxnSpPr>
        <p:spPr>
          <a:xfrm rot="5400000" flipH="1">
            <a:off x="7784310" y="4907206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0" name="Google Shape;3500;p122"/>
          <p:cNvCxnSpPr>
            <a:stCxn id="3492" idx="4"/>
            <a:endCxn id="3493" idx="6"/>
          </p:cNvCxnSpPr>
          <p:nvPr/>
        </p:nvCxnSpPr>
        <p:spPr>
          <a:xfrm rot="5400000">
            <a:off x="8123035" y="4901086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1" name="Google Shape;3501;p122"/>
          <p:cNvCxnSpPr>
            <a:stCxn id="3490" idx="4"/>
            <a:endCxn id="3493" idx="2"/>
          </p:cNvCxnSpPr>
          <p:nvPr/>
        </p:nvCxnSpPr>
        <p:spPr>
          <a:xfrm rot="-5400000" flipH="1">
            <a:off x="7580892" y="4847987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02" name="Google Shape;3502;p122"/>
          <p:cNvCxnSpPr>
            <a:stCxn id="3491" idx="6"/>
            <a:endCxn id="3492" idx="0"/>
          </p:cNvCxnSpPr>
          <p:nvPr/>
        </p:nvCxnSpPr>
        <p:spPr>
          <a:xfrm>
            <a:off x="8225396" y="4495110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24"/>
          <p:cNvPicPr preferRelativeResize="0"/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3562350" y="753967"/>
            <a:ext cx="5962650" cy="596265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4"/>
          <p:cNvSpPr txBox="1"/>
          <p:nvPr/>
        </p:nvSpPr>
        <p:spPr>
          <a:xfrm>
            <a:off x="893700" y="1221850"/>
            <a:ext cx="6931200" cy="5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0.	Introduction</a:t>
            </a:r>
            <a:endParaRPr sz="20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9" name="Google Shape;159;p24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Menu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0" name="Google Shape;160;p24"/>
          <p:cNvSpPr txBox="1"/>
          <p:nvPr/>
        </p:nvSpPr>
        <p:spPr>
          <a:xfrm>
            <a:off x="1274700" y="2711850"/>
            <a:ext cx="6037200" cy="10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1.	Algorithms for Entity Relatedness</a:t>
            </a:r>
            <a:endParaRPr sz="20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1" name="Google Shape;161;p24"/>
          <p:cNvSpPr txBox="1"/>
          <p:nvPr/>
        </p:nvSpPr>
        <p:spPr>
          <a:xfrm>
            <a:off x="1274700" y="3245253"/>
            <a:ext cx="6931200" cy="5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2.	Algorithms for Entity and Fact Salience</a:t>
            </a:r>
            <a:endParaRPr sz="20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2" name="Google Shape;162;p24"/>
          <p:cNvSpPr txBox="1"/>
          <p:nvPr/>
        </p:nvSpPr>
        <p:spPr>
          <a:xfrm>
            <a:off x="1277045" y="4595752"/>
            <a:ext cx="4561200" cy="5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3.	Algorithms for Expert Finding</a:t>
            </a:r>
            <a:endParaRPr sz="20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3" name="Google Shape;163;p24"/>
          <p:cNvSpPr txBox="1"/>
          <p:nvPr/>
        </p:nvSpPr>
        <p:spPr>
          <a:xfrm>
            <a:off x="893700" y="5489050"/>
            <a:ext cx="6931200" cy="5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4.	Future Research Directions</a:t>
            </a:r>
            <a:endParaRPr sz="20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4" name="Google Shape;164;p24"/>
          <p:cNvSpPr txBox="1"/>
          <p:nvPr/>
        </p:nvSpPr>
        <p:spPr>
          <a:xfrm>
            <a:off x="944950" y="2242975"/>
            <a:ext cx="5976300" cy="4584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Knowledge and Information Extraction</a:t>
            </a:r>
            <a:endParaRPr sz="20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65" name="Google Shape;165;p24"/>
          <p:cNvSpPr txBox="1"/>
          <p:nvPr/>
        </p:nvSpPr>
        <p:spPr>
          <a:xfrm>
            <a:off x="944950" y="4147975"/>
            <a:ext cx="5976300" cy="458400"/>
          </a:xfrm>
          <a:prstGeom prst="rect">
            <a:avLst/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Applications</a:t>
            </a:r>
            <a:endParaRPr sz="20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7" name="Google Shape;3507;p123"/>
          <p:cNvSpPr/>
          <p:nvPr/>
        </p:nvSpPr>
        <p:spPr>
          <a:xfrm>
            <a:off x="1310800" y="1634055"/>
            <a:ext cx="1010400" cy="1200600"/>
          </a:xfrm>
          <a:prstGeom prst="rect">
            <a:avLst/>
          </a:prstGeom>
          <a:noFill/>
          <a:ln w="38100" cap="flat" cmpd="sng">
            <a:solidFill>
              <a:srgbClr val="EE6EA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8" name="Google Shape;3508;p123"/>
          <p:cNvSpPr txBox="1"/>
          <p:nvPr/>
        </p:nvSpPr>
        <p:spPr>
          <a:xfrm>
            <a:off x="2390850" y="2217125"/>
            <a:ext cx="2847900" cy="11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  <a:t>Indexing of Documents</a:t>
            </a:r>
            <a:endParaRPr sz="1800">
              <a:solidFill>
                <a:srgbClr val="EE6EAD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3509" name="Google Shape;3509;p123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3510" name="Google Shape;3510;p123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3511" name="Google Shape;3511;p123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3512" name="Google Shape;3512;p123"/>
              <p:cNvPicPr preferRelativeResize="0"/>
              <p:nvPr/>
            </p:nvPicPr>
            <p:blipFill rotWithShape="1">
              <a:blip r:embed="rId3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13" name="Google Shape;3513;p123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3514" name="Google Shape;3514;p123"/>
            <p:cNvPicPr preferRelativeResize="0"/>
            <p:nvPr/>
          </p:nvPicPr>
          <p:blipFill rotWithShape="1">
            <a:blip r:embed="rId3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15" name="Google Shape;3515;p123"/>
          <p:cNvGrpSpPr/>
          <p:nvPr/>
        </p:nvGrpSpPr>
        <p:grpSpPr>
          <a:xfrm>
            <a:off x="1610027" y="1754040"/>
            <a:ext cx="430098" cy="563580"/>
            <a:chOff x="13619190" y="9692325"/>
            <a:chExt cx="1447166" cy="1896300"/>
          </a:xfrm>
        </p:grpSpPr>
        <p:pic>
          <p:nvPicPr>
            <p:cNvPr id="3516" name="Google Shape;3516;p123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17" name="Google Shape;3517;p123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518" name="Google Shape;3518;p123"/>
          <p:cNvPicPr preferRelativeResize="0"/>
          <p:nvPr/>
        </p:nvPicPr>
        <p:blipFill>
          <a:blip r:embed="rId5">
            <a:alphaModFix amt="30000"/>
          </a:blip>
          <a:stretch>
            <a:fillRect/>
          </a:stretch>
        </p:blipFill>
        <p:spPr>
          <a:xfrm>
            <a:off x="763449" y="1952164"/>
            <a:ext cx="524638" cy="524645"/>
          </a:xfrm>
          <a:prstGeom prst="rect">
            <a:avLst/>
          </a:prstGeom>
          <a:noFill/>
          <a:ln>
            <a:noFill/>
          </a:ln>
        </p:spPr>
      </p:pic>
      <p:sp>
        <p:nvSpPr>
          <p:cNvPr id="3519" name="Google Shape;3519;p123"/>
          <p:cNvSpPr/>
          <p:nvPr/>
        </p:nvSpPr>
        <p:spPr>
          <a:xfrm>
            <a:off x="1572674" y="1806608"/>
            <a:ext cx="413400" cy="55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20" name="Google Shape;3520;p123"/>
          <p:cNvGrpSpPr/>
          <p:nvPr/>
        </p:nvGrpSpPr>
        <p:grpSpPr>
          <a:xfrm>
            <a:off x="1565424" y="1802699"/>
            <a:ext cx="430098" cy="563580"/>
            <a:chOff x="13619190" y="9692325"/>
            <a:chExt cx="1447166" cy="1896300"/>
          </a:xfrm>
        </p:grpSpPr>
        <p:pic>
          <p:nvPicPr>
            <p:cNvPr id="3521" name="Google Shape;3521;p123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22" name="Google Shape;3522;p123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23" name="Google Shape;3523;p123"/>
          <p:cNvSpPr/>
          <p:nvPr/>
        </p:nvSpPr>
        <p:spPr>
          <a:xfrm>
            <a:off x="1528123" y="1862873"/>
            <a:ext cx="413400" cy="55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24" name="Google Shape;3524;p123"/>
          <p:cNvGrpSpPr/>
          <p:nvPr/>
        </p:nvGrpSpPr>
        <p:grpSpPr>
          <a:xfrm>
            <a:off x="1520873" y="1858964"/>
            <a:ext cx="430098" cy="563580"/>
            <a:chOff x="13619190" y="9692325"/>
            <a:chExt cx="1447166" cy="1896300"/>
          </a:xfrm>
        </p:grpSpPr>
        <p:pic>
          <p:nvPicPr>
            <p:cNvPr id="3525" name="Google Shape;3525;p123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26" name="Google Shape;3526;p123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27" name="Google Shape;3527;p123"/>
          <p:cNvSpPr/>
          <p:nvPr/>
        </p:nvSpPr>
        <p:spPr>
          <a:xfrm>
            <a:off x="1472049" y="1916772"/>
            <a:ext cx="427800" cy="562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28" name="Google Shape;3528;p123"/>
          <p:cNvPicPr preferRelativeResize="0"/>
          <p:nvPr/>
        </p:nvPicPr>
        <p:blipFill rotWithShape="1">
          <a:blip r:embed="rId4">
            <a:alphaModFix amt="30000"/>
          </a:blip>
          <a:srcRect t="18786" r="19717" b="-8"/>
          <a:stretch/>
        </p:blipFill>
        <p:spPr>
          <a:xfrm>
            <a:off x="1470894" y="1913365"/>
            <a:ext cx="430100" cy="563594"/>
          </a:xfrm>
          <a:prstGeom prst="rect">
            <a:avLst/>
          </a:prstGeom>
          <a:noFill/>
          <a:ln>
            <a:noFill/>
          </a:ln>
        </p:spPr>
      </p:pic>
      <p:sp>
        <p:nvSpPr>
          <p:cNvPr id="3529" name="Google Shape;3529;p123"/>
          <p:cNvSpPr txBox="1"/>
          <p:nvPr/>
        </p:nvSpPr>
        <p:spPr>
          <a:xfrm>
            <a:off x="552525" y="2497650"/>
            <a:ext cx="3121200" cy="9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Authors, Documents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530" name="Google Shape;3530;p123" descr="elasticsearch-logo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03725" y="1954219"/>
            <a:ext cx="1841752" cy="563575"/>
          </a:xfrm>
          <a:prstGeom prst="rect">
            <a:avLst/>
          </a:prstGeom>
          <a:noFill/>
          <a:ln>
            <a:noFill/>
          </a:ln>
        </p:spPr>
      </p:pic>
      <p:sp>
        <p:nvSpPr>
          <p:cNvPr id="3531" name="Google Shape;3531;p123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Indexing</a:t>
            </a:r>
            <a:endParaRPr sz="2400"/>
          </a:p>
        </p:txBody>
      </p:sp>
      <p:cxnSp>
        <p:nvCxnSpPr>
          <p:cNvPr id="3532" name="Google Shape;3532;p123"/>
          <p:cNvCxnSpPr/>
          <p:nvPr/>
        </p:nvCxnSpPr>
        <p:spPr>
          <a:xfrm>
            <a:off x="2343225" y="2234425"/>
            <a:ext cx="2868900" cy="0"/>
          </a:xfrm>
          <a:prstGeom prst="straightConnector1">
            <a:avLst/>
          </a:prstGeom>
          <a:noFill/>
          <a:ln w="38100" cap="flat" cmpd="sng">
            <a:solidFill>
              <a:srgbClr val="EE6EAD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37" name="Google Shape;3537;p124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3538" name="Google Shape;3538;p124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3539" name="Google Shape;3539;p124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3540" name="Google Shape;3540;p124"/>
              <p:cNvPicPr preferRelativeResize="0"/>
              <p:nvPr/>
            </p:nvPicPr>
            <p:blipFill rotWithShape="1">
              <a:blip r:embed="rId3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41" name="Google Shape;3541;p124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3542" name="Google Shape;3542;p124"/>
            <p:cNvPicPr preferRelativeResize="0"/>
            <p:nvPr/>
          </p:nvPicPr>
          <p:blipFill rotWithShape="1">
            <a:blip r:embed="rId3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43" name="Google Shape;3543;p124"/>
          <p:cNvGrpSpPr/>
          <p:nvPr/>
        </p:nvGrpSpPr>
        <p:grpSpPr>
          <a:xfrm>
            <a:off x="1610027" y="1754040"/>
            <a:ext cx="430098" cy="563580"/>
            <a:chOff x="13619190" y="9692325"/>
            <a:chExt cx="1447166" cy="1896300"/>
          </a:xfrm>
        </p:grpSpPr>
        <p:pic>
          <p:nvPicPr>
            <p:cNvPr id="3544" name="Google Shape;3544;p124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45" name="Google Shape;3545;p124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546" name="Google Shape;3546;p124"/>
          <p:cNvPicPr preferRelativeResize="0"/>
          <p:nvPr/>
        </p:nvPicPr>
        <p:blipFill>
          <a:blip r:embed="rId5">
            <a:alphaModFix amt="30000"/>
          </a:blip>
          <a:stretch>
            <a:fillRect/>
          </a:stretch>
        </p:blipFill>
        <p:spPr>
          <a:xfrm>
            <a:off x="763449" y="1952164"/>
            <a:ext cx="524638" cy="524645"/>
          </a:xfrm>
          <a:prstGeom prst="rect">
            <a:avLst/>
          </a:prstGeom>
          <a:noFill/>
          <a:ln>
            <a:noFill/>
          </a:ln>
        </p:spPr>
      </p:pic>
      <p:sp>
        <p:nvSpPr>
          <p:cNvPr id="3547" name="Google Shape;3547;p124"/>
          <p:cNvSpPr/>
          <p:nvPr/>
        </p:nvSpPr>
        <p:spPr>
          <a:xfrm>
            <a:off x="1572674" y="1806608"/>
            <a:ext cx="413400" cy="55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48" name="Google Shape;3548;p124"/>
          <p:cNvGrpSpPr/>
          <p:nvPr/>
        </p:nvGrpSpPr>
        <p:grpSpPr>
          <a:xfrm>
            <a:off x="1565424" y="1802699"/>
            <a:ext cx="430098" cy="563580"/>
            <a:chOff x="13619190" y="9692325"/>
            <a:chExt cx="1447166" cy="1896300"/>
          </a:xfrm>
        </p:grpSpPr>
        <p:pic>
          <p:nvPicPr>
            <p:cNvPr id="3549" name="Google Shape;3549;p124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50" name="Google Shape;3550;p124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51" name="Google Shape;3551;p124"/>
          <p:cNvSpPr/>
          <p:nvPr/>
        </p:nvSpPr>
        <p:spPr>
          <a:xfrm>
            <a:off x="1528123" y="1862873"/>
            <a:ext cx="413400" cy="55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52" name="Google Shape;3552;p124"/>
          <p:cNvGrpSpPr/>
          <p:nvPr/>
        </p:nvGrpSpPr>
        <p:grpSpPr>
          <a:xfrm>
            <a:off x="1520873" y="1858964"/>
            <a:ext cx="430098" cy="563580"/>
            <a:chOff x="13619190" y="9692325"/>
            <a:chExt cx="1447166" cy="1896300"/>
          </a:xfrm>
        </p:grpSpPr>
        <p:pic>
          <p:nvPicPr>
            <p:cNvPr id="3553" name="Google Shape;3553;p124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54" name="Google Shape;3554;p124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55" name="Google Shape;3555;p124"/>
          <p:cNvSpPr/>
          <p:nvPr/>
        </p:nvSpPr>
        <p:spPr>
          <a:xfrm>
            <a:off x="1472049" y="1916772"/>
            <a:ext cx="427800" cy="562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56" name="Google Shape;3556;p124"/>
          <p:cNvPicPr preferRelativeResize="0"/>
          <p:nvPr/>
        </p:nvPicPr>
        <p:blipFill rotWithShape="1">
          <a:blip r:embed="rId4">
            <a:alphaModFix amt="30000"/>
          </a:blip>
          <a:srcRect t="18786" r="19717" b="-8"/>
          <a:stretch/>
        </p:blipFill>
        <p:spPr>
          <a:xfrm>
            <a:off x="1470894" y="1913365"/>
            <a:ext cx="430100" cy="563594"/>
          </a:xfrm>
          <a:prstGeom prst="rect">
            <a:avLst/>
          </a:prstGeom>
          <a:noFill/>
          <a:ln>
            <a:noFill/>
          </a:ln>
        </p:spPr>
      </p:pic>
      <p:sp>
        <p:nvSpPr>
          <p:cNvPr id="3557" name="Google Shape;3557;p124"/>
          <p:cNvSpPr txBox="1"/>
          <p:nvPr/>
        </p:nvSpPr>
        <p:spPr>
          <a:xfrm>
            <a:off x="552525" y="2497650"/>
            <a:ext cx="3121200" cy="9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Authors, Documents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58" name="Google Shape;3558;p124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Indexing</a:t>
            </a:r>
            <a:endParaRPr sz="2400"/>
          </a:p>
        </p:txBody>
      </p:sp>
      <p:pic>
        <p:nvPicPr>
          <p:cNvPr id="3559" name="Google Shape;3559;p124" descr="elasticsearch-logo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03725" y="1954219"/>
            <a:ext cx="1841752" cy="563575"/>
          </a:xfrm>
          <a:prstGeom prst="rect">
            <a:avLst/>
          </a:prstGeom>
          <a:noFill/>
          <a:ln>
            <a:noFill/>
          </a:ln>
        </p:spPr>
      </p:pic>
      <p:sp>
        <p:nvSpPr>
          <p:cNvPr id="3560" name="Google Shape;3560;p124"/>
          <p:cNvSpPr txBox="1"/>
          <p:nvPr/>
        </p:nvSpPr>
        <p:spPr>
          <a:xfrm>
            <a:off x="5474650" y="2286225"/>
            <a:ext cx="1841700" cy="10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  <a:t>Documents indexed</a:t>
            </a:r>
            <a:b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  <a:t>with Elasticsearch</a:t>
            </a:r>
            <a:endParaRPr sz="1500"/>
          </a:p>
        </p:txBody>
      </p:sp>
      <p:pic>
        <p:nvPicPr>
          <p:cNvPr id="3561" name="Google Shape;3561;p1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57075" y="2269901"/>
            <a:ext cx="524625" cy="52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2" name="Google Shape;3562;p1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943578" y="1840572"/>
            <a:ext cx="769200" cy="99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7" name="Google Shape;3567;p125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3568" name="Google Shape;3568;p125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3569" name="Google Shape;3569;p125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3570" name="Google Shape;3570;p125"/>
              <p:cNvPicPr preferRelativeResize="0"/>
              <p:nvPr/>
            </p:nvPicPr>
            <p:blipFill rotWithShape="1">
              <a:blip r:embed="rId3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71" name="Google Shape;3571;p125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3572" name="Google Shape;3572;p125"/>
            <p:cNvPicPr preferRelativeResize="0"/>
            <p:nvPr/>
          </p:nvPicPr>
          <p:blipFill rotWithShape="1">
            <a:blip r:embed="rId3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73" name="Google Shape;3573;p125"/>
          <p:cNvGrpSpPr/>
          <p:nvPr/>
        </p:nvGrpSpPr>
        <p:grpSpPr>
          <a:xfrm>
            <a:off x="1610027" y="1754040"/>
            <a:ext cx="430098" cy="563580"/>
            <a:chOff x="13619190" y="9692325"/>
            <a:chExt cx="1447166" cy="1896300"/>
          </a:xfrm>
        </p:grpSpPr>
        <p:pic>
          <p:nvPicPr>
            <p:cNvPr id="3574" name="Google Shape;3574;p125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75" name="Google Shape;3575;p125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576" name="Google Shape;3576;p125"/>
          <p:cNvPicPr preferRelativeResize="0"/>
          <p:nvPr/>
        </p:nvPicPr>
        <p:blipFill>
          <a:blip r:embed="rId5">
            <a:alphaModFix amt="30000"/>
          </a:blip>
          <a:stretch>
            <a:fillRect/>
          </a:stretch>
        </p:blipFill>
        <p:spPr>
          <a:xfrm>
            <a:off x="763449" y="1952164"/>
            <a:ext cx="524638" cy="524645"/>
          </a:xfrm>
          <a:prstGeom prst="rect">
            <a:avLst/>
          </a:prstGeom>
          <a:noFill/>
          <a:ln>
            <a:noFill/>
          </a:ln>
        </p:spPr>
      </p:pic>
      <p:sp>
        <p:nvSpPr>
          <p:cNvPr id="3577" name="Google Shape;3577;p125"/>
          <p:cNvSpPr/>
          <p:nvPr/>
        </p:nvSpPr>
        <p:spPr>
          <a:xfrm>
            <a:off x="1572674" y="1806608"/>
            <a:ext cx="413400" cy="55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78" name="Google Shape;3578;p125"/>
          <p:cNvGrpSpPr/>
          <p:nvPr/>
        </p:nvGrpSpPr>
        <p:grpSpPr>
          <a:xfrm>
            <a:off x="1565424" y="1802699"/>
            <a:ext cx="430098" cy="563580"/>
            <a:chOff x="13619190" y="9692325"/>
            <a:chExt cx="1447166" cy="1896300"/>
          </a:xfrm>
        </p:grpSpPr>
        <p:pic>
          <p:nvPicPr>
            <p:cNvPr id="3579" name="Google Shape;3579;p125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80" name="Google Shape;3580;p125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81" name="Google Shape;3581;p125"/>
          <p:cNvSpPr/>
          <p:nvPr/>
        </p:nvSpPr>
        <p:spPr>
          <a:xfrm>
            <a:off x="1528123" y="1862873"/>
            <a:ext cx="413400" cy="55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82" name="Google Shape;3582;p125"/>
          <p:cNvGrpSpPr/>
          <p:nvPr/>
        </p:nvGrpSpPr>
        <p:grpSpPr>
          <a:xfrm>
            <a:off x="1520873" y="1858964"/>
            <a:ext cx="430098" cy="563580"/>
            <a:chOff x="13619190" y="9692325"/>
            <a:chExt cx="1447166" cy="1896300"/>
          </a:xfrm>
        </p:grpSpPr>
        <p:pic>
          <p:nvPicPr>
            <p:cNvPr id="3583" name="Google Shape;3583;p125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84" name="Google Shape;3584;p125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85" name="Google Shape;3585;p125"/>
          <p:cNvSpPr/>
          <p:nvPr/>
        </p:nvSpPr>
        <p:spPr>
          <a:xfrm>
            <a:off x="1472049" y="1916772"/>
            <a:ext cx="427800" cy="562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86" name="Google Shape;3586;p125"/>
          <p:cNvPicPr preferRelativeResize="0"/>
          <p:nvPr/>
        </p:nvPicPr>
        <p:blipFill rotWithShape="1">
          <a:blip r:embed="rId4">
            <a:alphaModFix amt="30000"/>
          </a:blip>
          <a:srcRect t="18786" r="19717" b="-8"/>
          <a:stretch/>
        </p:blipFill>
        <p:spPr>
          <a:xfrm>
            <a:off x="1470894" y="1913365"/>
            <a:ext cx="430100" cy="563594"/>
          </a:xfrm>
          <a:prstGeom prst="rect">
            <a:avLst/>
          </a:prstGeom>
          <a:noFill/>
          <a:ln>
            <a:noFill/>
          </a:ln>
        </p:spPr>
      </p:pic>
      <p:sp>
        <p:nvSpPr>
          <p:cNvPr id="3587" name="Google Shape;3587;p125"/>
          <p:cNvSpPr txBox="1"/>
          <p:nvPr/>
        </p:nvSpPr>
        <p:spPr>
          <a:xfrm>
            <a:off x="552525" y="2497650"/>
            <a:ext cx="3121200" cy="9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Authors, Documents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88" name="Google Shape;3588;p125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Indexing</a:t>
            </a:r>
            <a:endParaRPr sz="2400"/>
          </a:p>
        </p:txBody>
      </p:sp>
      <p:sp>
        <p:nvSpPr>
          <p:cNvPr id="3589" name="Google Shape;3589;p125"/>
          <p:cNvSpPr/>
          <p:nvPr/>
        </p:nvSpPr>
        <p:spPr>
          <a:xfrm>
            <a:off x="13989001" y="19655788"/>
            <a:ext cx="234600" cy="2346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0" name="Google Shape;3590;p125"/>
          <p:cNvSpPr/>
          <p:nvPr/>
        </p:nvSpPr>
        <p:spPr>
          <a:xfrm>
            <a:off x="13472351" y="18650638"/>
            <a:ext cx="234600" cy="2346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1" name="Google Shape;3591;p125"/>
          <p:cNvSpPr/>
          <p:nvPr/>
        </p:nvSpPr>
        <p:spPr>
          <a:xfrm>
            <a:off x="13243601" y="19908313"/>
            <a:ext cx="234600" cy="2346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92" name="Google Shape;3592;p125"/>
          <p:cNvSpPr/>
          <p:nvPr/>
        </p:nvSpPr>
        <p:spPr>
          <a:xfrm>
            <a:off x="13098551" y="19034938"/>
            <a:ext cx="234600" cy="2346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593" name="Google Shape;3593;p125"/>
          <p:cNvCxnSpPr>
            <a:stCxn id="3592" idx="0"/>
            <a:endCxn id="3590" idx="2"/>
          </p:cNvCxnSpPr>
          <p:nvPr/>
        </p:nvCxnSpPr>
        <p:spPr>
          <a:xfrm rot="-5400000">
            <a:off x="13210601" y="18773188"/>
            <a:ext cx="267000" cy="256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94" name="Google Shape;3594;p125"/>
          <p:cNvCxnSpPr>
            <a:stCxn id="3591" idx="0"/>
            <a:endCxn id="3589" idx="2"/>
          </p:cNvCxnSpPr>
          <p:nvPr/>
        </p:nvCxnSpPr>
        <p:spPr>
          <a:xfrm rot="-5400000">
            <a:off x="13607351" y="19526563"/>
            <a:ext cx="135300" cy="628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95" name="Google Shape;3595;p125"/>
          <p:cNvCxnSpPr>
            <a:stCxn id="3590" idx="4"/>
            <a:endCxn id="3589" idx="0"/>
          </p:cNvCxnSpPr>
          <p:nvPr/>
        </p:nvCxnSpPr>
        <p:spPr>
          <a:xfrm rot="-5400000" flipH="1">
            <a:off x="13462601" y="19012288"/>
            <a:ext cx="770700" cy="516600"/>
          </a:xfrm>
          <a:prstGeom prst="curvedConnector3">
            <a:avLst>
              <a:gd name="adj1" fmla="val 49990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96" name="Google Shape;3596;p125"/>
          <p:cNvCxnSpPr>
            <a:stCxn id="3592" idx="4"/>
            <a:endCxn id="3589" idx="1"/>
          </p:cNvCxnSpPr>
          <p:nvPr/>
        </p:nvCxnSpPr>
        <p:spPr>
          <a:xfrm rot="-5400000" flipH="1">
            <a:off x="13409351" y="19076038"/>
            <a:ext cx="420600" cy="807600"/>
          </a:xfrm>
          <a:prstGeom prst="curvedConnector3">
            <a:avLst>
              <a:gd name="adj1" fmla="val 45917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97" name="Google Shape;3597;p125"/>
          <p:cNvCxnSpPr>
            <a:stCxn id="3598" idx="0"/>
            <a:endCxn id="3589" idx="6"/>
          </p:cNvCxnSpPr>
          <p:nvPr/>
        </p:nvCxnSpPr>
        <p:spPr>
          <a:xfrm rot="5400000" flipH="1">
            <a:off x="14008651" y="19988038"/>
            <a:ext cx="657000" cy="2271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99" name="Google Shape;3599;p125"/>
          <p:cNvCxnSpPr>
            <a:stCxn id="3591" idx="4"/>
            <a:endCxn id="3598" idx="2"/>
          </p:cNvCxnSpPr>
          <p:nvPr/>
        </p:nvCxnSpPr>
        <p:spPr>
          <a:xfrm rot="-5400000" flipH="1">
            <a:off x="13644851" y="19858963"/>
            <a:ext cx="404700" cy="9726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00" name="Google Shape;3600;p125"/>
          <p:cNvSpPr/>
          <p:nvPr/>
        </p:nvSpPr>
        <p:spPr>
          <a:xfrm>
            <a:off x="12772866" y="18345150"/>
            <a:ext cx="1176600" cy="1176600"/>
          </a:xfrm>
          <a:prstGeom prst="ellipse">
            <a:avLst/>
          </a:prstGeom>
          <a:solidFill>
            <a:srgbClr val="F9CB9C">
              <a:alpha val="45370"/>
            </a:srgbClr>
          </a:solidFill>
          <a:ln w="19050" cap="flat" cmpd="sng">
            <a:solidFill>
              <a:srgbClr val="F6B26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1" name="Google Shape;3601;p125"/>
          <p:cNvSpPr/>
          <p:nvPr/>
        </p:nvSpPr>
        <p:spPr>
          <a:xfrm>
            <a:off x="534000" y="1603175"/>
            <a:ext cx="1841700" cy="1302900"/>
          </a:xfrm>
          <a:prstGeom prst="rect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02" name="Google Shape;3602;p1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08675" y="3555002"/>
            <a:ext cx="1636798" cy="43209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03" name="Google Shape;3603;p125"/>
          <p:cNvCxnSpPr>
            <a:stCxn id="3601" idx="2"/>
          </p:cNvCxnSpPr>
          <p:nvPr/>
        </p:nvCxnSpPr>
        <p:spPr>
          <a:xfrm rot="-5400000" flipH="1">
            <a:off x="2968800" y="1392125"/>
            <a:ext cx="945000" cy="3972900"/>
          </a:xfrm>
          <a:prstGeom prst="bentConnector2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604" name="Google Shape;3604;p125"/>
          <p:cNvSpPr txBox="1"/>
          <p:nvPr/>
        </p:nvSpPr>
        <p:spPr>
          <a:xfrm>
            <a:off x="1474725" y="3946325"/>
            <a:ext cx="3695700" cy="8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AA84F"/>
                </a:solidFill>
              </a:rPr>
              <a:t>Indexing of pairs (Author, DocIDs)</a:t>
            </a:r>
            <a:endParaRPr>
              <a:solidFill>
                <a:srgbClr val="6AA84F"/>
              </a:solidFill>
            </a:endParaRPr>
          </a:p>
        </p:txBody>
      </p:sp>
      <p:pic>
        <p:nvPicPr>
          <p:cNvPr id="3605" name="Google Shape;3605;p125" descr="elasticsearch-logo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03725" y="1954219"/>
            <a:ext cx="1841752" cy="563575"/>
          </a:xfrm>
          <a:prstGeom prst="rect">
            <a:avLst/>
          </a:prstGeom>
          <a:noFill/>
          <a:ln>
            <a:noFill/>
          </a:ln>
        </p:spPr>
      </p:pic>
      <p:sp>
        <p:nvSpPr>
          <p:cNvPr id="3606" name="Google Shape;3606;p125"/>
          <p:cNvSpPr txBox="1"/>
          <p:nvPr/>
        </p:nvSpPr>
        <p:spPr>
          <a:xfrm>
            <a:off x="5474650" y="2286225"/>
            <a:ext cx="1841700" cy="10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  <a:t>Documents indexed</a:t>
            </a:r>
            <a:b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  <a:t>with Elasticsearch</a:t>
            </a:r>
            <a:endParaRPr sz="1500"/>
          </a:p>
        </p:txBody>
      </p:sp>
      <p:pic>
        <p:nvPicPr>
          <p:cNvPr id="3607" name="Google Shape;3607;p1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657075" y="2269901"/>
            <a:ext cx="524625" cy="52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8" name="Google Shape;3608;p12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943578" y="1840572"/>
            <a:ext cx="769200" cy="99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13" name="Google Shape;3613;p126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3614" name="Google Shape;3614;p126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3615" name="Google Shape;3615;p126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3616" name="Google Shape;3616;p126"/>
              <p:cNvPicPr preferRelativeResize="0"/>
              <p:nvPr/>
            </p:nvPicPr>
            <p:blipFill rotWithShape="1">
              <a:blip r:embed="rId3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17" name="Google Shape;3617;p126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3618" name="Google Shape;3618;p126"/>
            <p:cNvPicPr preferRelativeResize="0"/>
            <p:nvPr/>
          </p:nvPicPr>
          <p:blipFill rotWithShape="1">
            <a:blip r:embed="rId3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19" name="Google Shape;3619;p126"/>
          <p:cNvGrpSpPr/>
          <p:nvPr/>
        </p:nvGrpSpPr>
        <p:grpSpPr>
          <a:xfrm>
            <a:off x="1610027" y="1754040"/>
            <a:ext cx="430098" cy="563580"/>
            <a:chOff x="13619190" y="9692325"/>
            <a:chExt cx="1447166" cy="1896300"/>
          </a:xfrm>
        </p:grpSpPr>
        <p:pic>
          <p:nvPicPr>
            <p:cNvPr id="3620" name="Google Shape;3620;p126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21" name="Google Shape;3621;p126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622" name="Google Shape;3622;p126"/>
          <p:cNvPicPr preferRelativeResize="0"/>
          <p:nvPr/>
        </p:nvPicPr>
        <p:blipFill>
          <a:blip r:embed="rId5">
            <a:alphaModFix amt="30000"/>
          </a:blip>
          <a:stretch>
            <a:fillRect/>
          </a:stretch>
        </p:blipFill>
        <p:spPr>
          <a:xfrm>
            <a:off x="763449" y="1952164"/>
            <a:ext cx="524638" cy="524645"/>
          </a:xfrm>
          <a:prstGeom prst="rect">
            <a:avLst/>
          </a:prstGeom>
          <a:noFill/>
          <a:ln>
            <a:noFill/>
          </a:ln>
        </p:spPr>
      </p:pic>
      <p:sp>
        <p:nvSpPr>
          <p:cNvPr id="3623" name="Google Shape;3623;p126"/>
          <p:cNvSpPr/>
          <p:nvPr/>
        </p:nvSpPr>
        <p:spPr>
          <a:xfrm>
            <a:off x="1572674" y="1806608"/>
            <a:ext cx="413400" cy="55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24" name="Google Shape;3624;p126"/>
          <p:cNvGrpSpPr/>
          <p:nvPr/>
        </p:nvGrpSpPr>
        <p:grpSpPr>
          <a:xfrm>
            <a:off x="1565424" y="1802699"/>
            <a:ext cx="430098" cy="563580"/>
            <a:chOff x="13619190" y="9692325"/>
            <a:chExt cx="1447166" cy="1896300"/>
          </a:xfrm>
        </p:grpSpPr>
        <p:pic>
          <p:nvPicPr>
            <p:cNvPr id="3625" name="Google Shape;3625;p126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26" name="Google Shape;3626;p126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27" name="Google Shape;3627;p126"/>
          <p:cNvSpPr/>
          <p:nvPr/>
        </p:nvSpPr>
        <p:spPr>
          <a:xfrm>
            <a:off x="1528123" y="1862873"/>
            <a:ext cx="413400" cy="55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28" name="Google Shape;3628;p126"/>
          <p:cNvGrpSpPr/>
          <p:nvPr/>
        </p:nvGrpSpPr>
        <p:grpSpPr>
          <a:xfrm>
            <a:off x="1520873" y="1858964"/>
            <a:ext cx="430098" cy="563580"/>
            <a:chOff x="13619190" y="9692325"/>
            <a:chExt cx="1447166" cy="1896300"/>
          </a:xfrm>
        </p:grpSpPr>
        <p:pic>
          <p:nvPicPr>
            <p:cNvPr id="3629" name="Google Shape;3629;p126"/>
            <p:cNvPicPr preferRelativeResize="0"/>
            <p:nvPr/>
          </p:nvPicPr>
          <p:blipFill rotWithShape="1">
            <a:blip r:embed="rId4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30" name="Google Shape;3630;p126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31" name="Google Shape;3631;p126"/>
          <p:cNvSpPr/>
          <p:nvPr/>
        </p:nvSpPr>
        <p:spPr>
          <a:xfrm>
            <a:off x="1472049" y="1916772"/>
            <a:ext cx="427800" cy="562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32" name="Google Shape;3632;p126"/>
          <p:cNvPicPr preferRelativeResize="0"/>
          <p:nvPr/>
        </p:nvPicPr>
        <p:blipFill rotWithShape="1">
          <a:blip r:embed="rId4">
            <a:alphaModFix amt="30000"/>
          </a:blip>
          <a:srcRect t="18786" r="19717" b="-8"/>
          <a:stretch/>
        </p:blipFill>
        <p:spPr>
          <a:xfrm>
            <a:off x="1470894" y="1913365"/>
            <a:ext cx="430100" cy="563594"/>
          </a:xfrm>
          <a:prstGeom prst="rect">
            <a:avLst/>
          </a:prstGeom>
          <a:noFill/>
          <a:ln>
            <a:noFill/>
          </a:ln>
        </p:spPr>
      </p:pic>
      <p:sp>
        <p:nvSpPr>
          <p:cNvPr id="3633" name="Google Shape;3633;p126"/>
          <p:cNvSpPr txBox="1"/>
          <p:nvPr/>
        </p:nvSpPr>
        <p:spPr>
          <a:xfrm>
            <a:off x="552525" y="2497650"/>
            <a:ext cx="3121200" cy="9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Authors, Documents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34" name="Google Shape;3634;p126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Indexing</a:t>
            </a:r>
            <a:endParaRPr sz="2400"/>
          </a:p>
        </p:txBody>
      </p:sp>
      <p:sp>
        <p:nvSpPr>
          <p:cNvPr id="3635" name="Google Shape;3635;p126"/>
          <p:cNvSpPr/>
          <p:nvPr/>
        </p:nvSpPr>
        <p:spPr>
          <a:xfrm>
            <a:off x="13989001" y="19655788"/>
            <a:ext cx="234600" cy="2346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6" name="Google Shape;3636;p126"/>
          <p:cNvSpPr/>
          <p:nvPr/>
        </p:nvSpPr>
        <p:spPr>
          <a:xfrm>
            <a:off x="13472351" y="18650638"/>
            <a:ext cx="234600" cy="2346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7" name="Google Shape;3637;p126"/>
          <p:cNvSpPr/>
          <p:nvPr/>
        </p:nvSpPr>
        <p:spPr>
          <a:xfrm>
            <a:off x="13243601" y="19908313"/>
            <a:ext cx="234600" cy="2346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8" name="Google Shape;3638;p126"/>
          <p:cNvSpPr/>
          <p:nvPr/>
        </p:nvSpPr>
        <p:spPr>
          <a:xfrm>
            <a:off x="13098551" y="19034938"/>
            <a:ext cx="234600" cy="2346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639" name="Google Shape;3639;p126"/>
          <p:cNvCxnSpPr>
            <a:stCxn id="3638" idx="0"/>
            <a:endCxn id="3636" idx="2"/>
          </p:cNvCxnSpPr>
          <p:nvPr/>
        </p:nvCxnSpPr>
        <p:spPr>
          <a:xfrm rot="-5400000">
            <a:off x="13210601" y="18773188"/>
            <a:ext cx="267000" cy="256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40" name="Google Shape;3640;p126"/>
          <p:cNvCxnSpPr>
            <a:stCxn id="3637" idx="0"/>
            <a:endCxn id="3635" idx="2"/>
          </p:cNvCxnSpPr>
          <p:nvPr/>
        </p:nvCxnSpPr>
        <p:spPr>
          <a:xfrm rot="-5400000">
            <a:off x="13607351" y="19526563"/>
            <a:ext cx="135300" cy="628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41" name="Google Shape;3641;p126"/>
          <p:cNvCxnSpPr>
            <a:stCxn id="3636" idx="4"/>
            <a:endCxn id="3635" idx="0"/>
          </p:cNvCxnSpPr>
          <p:nvPr/>
        </p:nvCxnSpPr>
        <p:spPr>
          <a:xfrm rot="-5400000" flipH="1">
            <a:off x="13462601" y="19012288"/>
            <a:ext cx="770700" cy="516600"/>
          </a:xfrm>
          <a:prstGeom prst="curvedConnector3">
            <a:avLst>
              <a:gd name="adj1" fmla="val 49990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42" name="Google Shape;3642;p126"/>
          <p:cNvCxnSpPr>
            <a:stCxn id="3638" idx="4"/>
            <a:endCxn id="3635" idx="1"/>
          </p:cNvCxnSpPr>
          <p:nvPr/>
        </p:nvCxnSpPr>
        <p:spPr>
          <a:xfrm rot="-5400000" flipH="1">
            <a:off x="13409351" y="19076038"/>
            <a:ext cx="420600" cy="807600"/>
          </a:xfrm>
          <a:prstGeom prst="curvedConnector3">
            <a:avLst>
              <a:gd name="adj1" fmla="val 45917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43" name="Google Shape;3643;p126"/>
          <p:cNvCxnSpPr>
            <a:stCxn id="3644" idx="0"/>
            <a:endCxn id="3635" idx="6"/>
          </p:cNvCxnSpPr>
          <p:nvPr/>
        </p:nvCxnSpPr>
        <p:spPr>
          <a:xfrm rot="5400000" flipH="1">
            <a:off x="14008651" y="19988038"/>
            <a:ext cx="657000" cy="2271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45" name="Google Shape;3645;p126"/>
          <p:cNvCxnSpPr>
            <a:stCxn id="3637" idx="4"/>
            <a:endCxn id="3644" idx="2"/>
          </p:cNvCxnSpPr>
          <p:nvPr/>
        </p:nvCxnSpPr>
        <p:spPr>
          <a:xfrm rot="-5400000" flipH="1">
            <a:off x="13644851" y="19858963"/>
            <a:ext cx="404700" cy="9726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46" name="Google Shape;3646;p126"/>
          <p:cNvSpPr/>
          <p:nvPr/>
        </p:nvSpPr>
        <p:spPr>
          <a:xfrm>
            <a:off x="12772866" y="18345150"/>
            <a:ext cx="1176600" cy="1176600"/>
          </a:xfrm>
          <a:prstGeom prst="ellipse">
            <a:avLst/>
          </a:prstGeom>
          <a:solidFill>
            <a:srgbClr val="F9CB9C">
              <a:alpha val="45370"/>
            </a:srgbClr>
          </a:solidFill>
          <a:ln w="19050" cap="flat" cmpd="sng">
            <a:solidFill>
              <a:srgbClr val="F6B26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47" name="Google Shape;3647;p1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08675" y="3555002"/>
            <a:ext cx="1636798" cy="432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8" name="Google Shape;3648;p126" descr="elasticsearch-logo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03725" y="1954219"/>
            <a:ext cx="1841752" cy="563575"/>
          </a:xfrm>
          <a:prstGeom prst="rect">
            <a:avLst/>
          </a:prstGeom>
          <a:noFill/>
          <a:ln>
            <a:noFill/>
          </a:ln>
        </p:spPr>
      </p:pic>
      <p:sp>
        <p:nvSpPr>
          <p:cNvPr id="3649" name="Google Shape;3649;p126"/>
          <p:cNvSpPr txBox="1"/>
          <p:nvPr/>
        </p:nvSpPr>
        <p:spPr>
          <a:xfrm>
            <a:off x="5474650" y="2286225"/>
            <a:ext cx="1841700" cy="10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  <a:t>Documents indexed</a:t>
            </a:r>
            <a:b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  <a:t>with Elasticsearch</a:t>
            </a:r>
            <a:endParaRPr sz="1500"/>
          </a:p>
        </p:txBody>
      </p:sp>
      <p:pic>
        <p:nvPicPr>
          <p:cNvPr id="3650" name="Google Shape;3650;p12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657075" y="2269901"/>
            <a:ext cx="524625" cy="52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1" name="Google Shape;3651;p12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943578" y="1840572"/>
            <a:ext cx="769200" cy="99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2" name="Google Shape;3652;p12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676075" y="3555788"/>
            <a:ext cx="524625" cy="52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3" name="Google Shape;3653;p12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962578" y="3126459"/>
            <a:ext cx="769200" cy="997025"/>
          </a:xfrm>
          <a:prstGeom prst="rect">
            <a:avLst/>
          </a:prstGeom>
          <a:noFill/>
          <a:ln>
            <a:noFill/>
          </a:ln>
        </p:spPr>
      </p:pic>
      <p:sp>
        <p:nvSpPr>
          <p:cNvPr id="3654" name="Google Shape;3654;p126"/>
          <p:cNvSpPr txBox="1"/>
          <p:nvPr/>
        </p:nvSpPr>
        <p:spPr>
          <a:xfrm>
            <a:off x="5474650" y="3810225"/>
            <a:ext cx="2434500" cy="10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Pairs of </a:t>
            </a:r>
            <a:r>
              <a:rPr lang="en">
                <a:solidFill>
                  <a:srgbClr val="6AA84F"/>
                </a:solidFill>
              </a:rPr>
              <a:t>(Author, DocIDs)</a:t>
            </a:r>
            <a:endParaRPr>
              <a:solidFill>
                <a:srgbClr val="6AA84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rgbClr val="EE6EAD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9" name="Google Shape;3659;p127"/>
          <p:cNvPicPr preferRelativeResize="0"/>
          <p:nvPr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5583100" y="2665137"/>
            <a:ext cx="730551" cy="666749"/>
          </a:xfrm>
          <a:prstGeom prst="rect">
            <a:avLst/>
          </a:prstGeom>
          <a:noFill/>
          <a:ln>
            <a:noFill/>
          </a:ln>
        </p:spPr>
      </p:pic>
      <p:sp>
        <p:nvSpPr>
          <p:cNvPr id="3660" name="Google Shape;3660;p127"/>
          <p:cNvSpPr txBox="1"/>
          <p:nvPr/>
        </p:nvSpPr>
        <p:spPr>
          <a:xfrm>
            <a:off x="-16200" y="6010800"/>
            <a:ext cx="3121200" cy="32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Graph of Wikipedia Entities</a:t>
            </a:r>
            <a:endParaRPr>
              <a:solidFill>
                <a:srgbClr val="434343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61" name="Google Shape;3661;p127"/>
          <p:cNvSpPr/>
          <p:nvPr/>
        </p:nvSpPr>
        <p:spPr>
          <a:xfrm>
            <a:off x="4959925" y="3172575"/>
            <a:ext cx="1089900" cy="1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2" name="Google Shape;3662;p127"/>
          <p:cNvSpPr txBox="1"/>
          <p:nvPr/>
        </p:nvSpPr>
        <p:spPr>
          <a:xfrm>
            <a:off x="2390850" y="2217125"/>
            <a:ext cx="1643700" cy="3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E6EAD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3663" name="Google Shape;3663;p127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3664" name="Google Shape;3664;p127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3665" name="Google Shape;3665;p127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3666" name="Google Shape;3666;p127"/>
              <p:cNvPicPr preferRelativeResize="0"/>
              <p:nvPr/>
            </p:nvPicPr>
            <p:blipFill rotWithShape="1">
              <a:blip r:embed="rId4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67" name="Google Shape;3667;p127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3668" name="Google Shape;3668;p127"/>
            <p:cNvPicPr preferRelativeResize="0"/>
            <p:nvPr/>
          </p:nvPicPr>
          <p:blipFill rotWithShape="1">
            <a:blip r:embed="rId4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69" name="Google Shape;3669;p127"/>
          <p:cNvGrpSpPr/>
          <p:nvPr/>
        </p:nvGrpSpPr>
        <p:grpSpPr>
          <a:xfrm>
            <a:off x="1610027" y="1754040"/>
            <a:ext cx="430098" cy="563580"/>
            <a:chOff x="13619190" y="9692325"/>
            <a:chExt cx="1447166" cy="1896300"/>
          </a:xfrm>
        </p:grpSpPr>
        <p:pic>
          <p:nvPicPr>
            <p:cNvPr id="3670" name="Google Shape;3670;p127"/>
            <p:cNvPicPr preferRelativeResize="0"/>
            <p:nvPr/>
          </p:nvPicPr>
          <p:blipFill rotWithShape="1">
            <a:blip r:embed="rId5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71" name="Google Shape;3671;p127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672" name="Google Shape;3672;p127"/>
          <p:cNvPicPr preferRelativeResize="0"/>
          <p:nvPr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763449" y="1952164"/>
            <a:ext cx="524638" cy="524645"/>
          </a:xfrm>
          <a:prstGeom prst="rect">
            <a:avLst/>
          </a:prstGeom>
          <a:noFill/>
          <a:ln>
            <a:noFill/>
          </a:ln>
        </p:spPr>
      </p:pic>
      <p:sp>
        <p:nvSpPr>
          <p:cNvPr id="3673" name="Google Shape;3673;p127"/>
          <p:cNvSpPr/>
          <p:nvPr/>
        </p:nvSpPr>
        <p:spPr>
          <a:xfrm>
            <a:off x="1572674" y="1806608"/>
            <a:ext cx="413400" cy="55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74" name="Google Shape;3674;p127"/>
          <p:cNvGrpSpPr/>
          <p:nvPr/>
        </p:nvGrpSpPr>
        <p:grpSpPr>
          <a:xfrm>
            <a:off x="1565424" y="1802699"/>
            <a:ext cx="430098" cy="563580"/>
            <a:chOff x="13619190" y="9692325"/>
            <a:chExt cx="1447166" cy="1896300"/>
          </a:xfrm>
        </p:grpSpPr>
        <p:pic>
          <p:nvPicPr>
            <p:cNvPr id="3675" name="Google Shape;3675;p127"/>
            <p:cNvPicPr preferRelativeResize="0"/>
            <p:nvPr/>
          </p:nvPicPr>
          <p:blipFill rotWithShape="1">
            <a:blip r:embed="rId5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76" name="Google Shape;3676;p127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77" name="Google Shape;3677;p127"/>
          <p:cNvSpPr/>
          <p:nvPr/>
        </p:nvSpPr>
        <p:spPr>
          <a:xfrm>
            <a:off x="1528123" y="1862873"/>
            <a:ext cx="413400" cy="55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78" name="Google Shape;3678;p127"/>
          <p:cNvGrpSpPr/>
          <p:nvPr/>
        </p:nvGrpSpPr>
        <p:grpSpPr>
          <a:xfrm>
            <a:off x="1520873" y="1858964"/>
            <a:ext cx="430098" cy="563580"/>
            <a:chOff x="13619190" y="9692325"/>
            <a:chExt cx="1447166" cy="1896300"/>
          </a:xfrm>
        </p:grpSpPr>
        <p:pic>
          <p:nvPicPr>
            <p:cNvPr id="3679" name="Google Shape;3679;p127"/>
            <p:cNvPicPr preferRelativeResize="0"/>
            <p:nvPr/>
          </p:nvPicPr>
          <p:blipFill rotWithShape="1">
            <a:blip r:embed="rId5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80" name="Google Shape;3680;p127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81" name="Google Shape;3681;p127"/>
          <p:cNvSpPr/>
          <p:nvPr/>
        </p:nvSpPr>
        <p:spPr>
          <a:xfrm>
            <a:off x="1472049" y="1916772"/>
            <a:ext cx="427800" cy="562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82" name="Google Shape;3682;p127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1470894" y="1913365"/>
            <a:ext cx="430100" cy="563594"/>
          </a:xfrm>
          <a:prstGeom prst="rect">
            <a:avLst/>
          </a:prstGeom>
          <a:noFill/>
          <a:ln>
            <a:noFill/>
          </a:ln>
        </p:spPr>
      </p:pic>
      <p:sp>
        <p:nvSpPr>
          <p:cNvPr id="3683" name="Google Shape;3683;p127"/>
          <p:cNvSpPr txBox="1"/>
          <p:nvPr/>
        </p:nvSpPr>
        <p:spPr>
          <a:xfrm>
            <a:off x="552525" y="2497650"/>
            <a:ext cx="3121200" cy="4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Authors, Documents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84" name="Google Shape;3684;p127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Indexing</a:t>
            </a:r>
            <a:endParaRPr sz="2400"/>
          </a:p>
        </p:txBody>
      </p:sp>
      <p:pic>
        <p:nvPicPr>
          <p:cNvPr id="3685" name="Google Shape;3685;p127" descr="tagme-logo.png"/>
          <p:cNvPicPr preferRelativeResize="0"/>
          <p:nvPr/>
        </p:nvPicPr>
        <p:blipFill rotWithShape="1">
          <a:blip r:embed="rId7">
            <a:alphaModFix/>
          </a:blip>
          <a:srcRect t="-9926"/>
          <a:stretch/>
        </p:blipFill>
        <p:spPr>
          <a:xfrm>
            <a:off x="4484349" y="1924175"/>
            <a:ext cx="1089793" cy="432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86" name="Google Shape;3686;p127"/>
          <p:cNvCxnSpPr/>
          <p:nvPr/>
        </p:nvCxnSpPr>
        <p:spPr>
          <a:xfrm>
            <a:off x="2285875" y="2145988"/>
            <a:ext cx="1986600" cy="0"/>
          </a:xfrm>
          <a:prstGeom prst="straightConnector1">
            <a:avLst/>
          </a:prstGeom>
          <a:noFill/>
          <a:ln w="38100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687" name="Google Shape;3687;p127"/>
          <p:cNvSpPr txBox="1"/>
          <p:nvPr/>
        </p:nvSpPr>
        <p:spPr>
          <a:xfrm>
            <a:off x="2590675" y="2188694"/>
            <a:ext cx="1378500" cy="4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73763"/>
                </a:solidFill>
              </a:rPr>
              <a:t>Entity Linking</a:t>
            </a:r>
            <a:endParaRPr>
              <a:solidFill>
                <a:srgbClr val="073763"/>
              </a:solidFill>
            </a:endParaRPr>
          </a:p>
        </p:txBody>
      </p:sp>
      <p:sp>
        <p:nvSpPr>
          <p:cNvPr id="3688" name="Google Shape;3688;p127"/>
          <p:cNvSpPr/>
          <p:nvPr/>
        </p:nvSpPr>
        <p:spPr>
          <a:xfrm>
            <a:off x="5241027" y="3218859"/>
            <a:ext cx="673500" cy="90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89" name="Google Shape;3689;p127"/>
          <p:cNvGrpSpPr/>
          <p:nvPr/>
        </p:nvGrpSpPr>
        <p:grpSpPr>
          <a:xfrm>
            <a:off x="5229191" y="3212558"/>
            <a:ext cx="700718" cy="918188"/>
            <a:chOff x="13619190" y="9692325"/>
            <a:chExt cx="1447166" cy="1896300"/>
          </a:xfrm>
        </p:grpSpPr>
        <p:pic>
          <p:nvPicPr>
            <p:cNvPr id="3690" name="Google Shape;3690;p127"/>
            <p:cNvPicPr preferRelativeResize="0"/>
            <p:nvPr/>
          </p:nvPicPr>
          <p:blipFill rotWithShape="1">
            <a:blip r:embed="rId5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91" name="Google Shape;3691;p127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92" name="Google Shape;3692;p127"/>
          <p:cNvSpPr/>
          <p:nvPr/>
        </p:nvSpPr>
        <p:spPr>
          <a:xfrm>
            <a:off x="5168445" y="3310525"/>
            <a:ext cx="673500" cy="90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93" name="Google Shape;3693;p127"/>
          <p:cNvGrpSpPr/>
          <p:nvPr/>
        </p:nvGrpSpPr>
        <p:grpSpPr>
          <a:xfrm>
            <a:off x="5156609" y="3304224"/>
            <a:ext cx="700718" cy="918188"/>
            <a:chOff x="13619190" y="9692325"/>
            <a:chExt cx="1447166" cy="1896300"/>
          </a:xfrm>
        </p:grpSpPr>
        <p:pic>
          <p:nvPicPr>
            <p:cNvPr id="3694" name="Google Shape;3694;p127"/>
            <p:cNvPicPr preferRelativeResize="0"/>
            <p:nvPr/>
          </p:nvPicPr>
          <p:blipFill rotWithShape="1">
            <a:blip r:embed="rId5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95" name="Google Shape;3695;p127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96" name="Google Shape;3696;p127"/>
          <p:cNvGrpSpPr/>
          <p:nvPr/>
        </p:nvGrpSpPr>
        <p:grpSpPr>
          <a:xfrm>
            <a:off x="4559952" y="3478166"/>
            <a:ext cx="701295" cy="596728"/>
            <a:chOff x="9097567" y="9738396"/>
            <a:chExt cx="1448358" cy="1232400"/>
          </a:xfrm>
        </p:grpSpPr>
        <p:pic>
          <p:nvPicPr>
            <p:cNvPr id="3697" name="Google Shape;3697;p127"/>
            <p:cNvPicPr preferRelativeResize="0"/>
            <p:nvPr/>
          </p:nvPicPr>
          <p:blipFill rotWithShape="1">
            <a:blip r:embed="rId6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98" name="Google Shape;3698;p127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9" name="Google Shape;3699;p127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0" name="Google Shape;3700;p127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1" name="Google Shape;3701;p127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2" name="Google Shape;3702;p127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3" name="Google Shape;3703;p127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4" name="Google Shape;3704;p127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5" name="Google Shape;3705;p127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06" name="Google Shape;3706;p127"/>
          <p:cNvSpPr/>
          <p:nvPr/>
        </p:nvSpPr>
        <p:spPr>
          <a:xfrm>
            <a:off x="5077088" y="3398335"/>
            <a:ext cx="696900" cy="91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707" name="Google Shape;3707;p127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5075207" y="3392785"/>
            <a:ext cx="700722" cy="918196"/>
          </a:xfrm>
          <a:prstGeom prst="rect">
            <a:avLst/>
          </a:prstGeom>
          <a:noFill/>
          <a:ln>
            <a:noFill/>
          </a:ln>
        </p:spPr>
      </p:pic>
      <p:sp>
        <p:nvSpPr>
          <p:cNvPr id="3708" name="Google Shape;3708;p127"/>
          <p:cNvSpPr/>
          <p:nvPr/>
        </p:nvSpPr>
        <p:spPr>
          <a:xfrm>
            <a:off x="5182335" y="3531446"/>
            <a:ext cx="99900" cy="37200"/>
          </a:xfrm>
          <a:prstGeom prst="rect">
            <a:avLst/>
          </a:prstGeom>
          <a:solidFill>
            <a:srgbClr val="6AA84F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9" name="Google Shape;3709;p127"/>
          <p:cNvSpPr/>
          <p:nvPr/>
        </p:nvSpPr>
        <p:spPr>
          <a:xfrm>
            <a:off x="5353177" y="3531446"/>
            <a:ext cx="99900" cy="37200"/>
          </a:xfrm>
          <a:prstGeom prst="rect">
            <a:avLst/>
          </a:prstGeom>
          <a:solidFill>
            <a:srgbClr val="F1C232"/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0" name="Google Shape;3710;p127"/>
          <p:cNvSpPr/>
          <p:nvPr/>
        </p:nvSpPr>
        <p:spPr>
          <a:xfrm>
            <a:off x="5259032" y="3656825"/>
            <a:ext cx="99900" cy="37200"/>
          </a:xfrm>
          <a:prstGeom prst="rect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1" name="Google Shape;3711;p127"/>
          <p:cNvSpPr/>
          <p:nvPr/>
        </p:nvSpPr>
        <p:spPr>
          <a:xfrm>
            <a:off x="5497393" y="3777732"/>
            <a:ext cx="99900" cy="37200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2" name="Google Shape;3712;p127"/>
          <p:cNvSpPr/>
          <p:nvPr/>
        </p:nvSpPr>
        <p:spPr>
          <a:xfrm>
            <a:off x="5184734" y="3903537"/>
            <a:ext cx="99900" cy="37200"/>
          </a:xfrm>
          <a:prstGeom prst="rect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3" name="Google Shape;3713;p127"/>
          <p:cNvSpPr/>
          <p:nvPr/>
        </p:nvSpPr>
        <p:spPr>
          <a:xfrm>
            <a:off x="5382120" y="4026255"/>
            <a:ext cx="99900" cy="37200"/>
          </a:xfrm>
          <a:prstGeom prst="rect">
            <a:avLst/>
          </a:prstGeom>
          <a:solidFill>
            <a:srgbClr val="A61C00"/>
          </a:solidFill>
          <a:ln w="9525" cap="flat" cmpd="sng">
            <a:solidFill>
              <a:srgbClr val="5B0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4" name="Google Shape;3714;p127"/>
          <p:cNvSpPr/>
          <p:nvPr/>
        </p:nvSpPr>
        <p:spPr>
          <a:xfrm>
            <a:off x="5481914" y="4148286"/>
            <a:ext cx="99900" cy="37200"/>
          </a:xfrm>
          <a:prstGeom prst="rect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5" name="Google Shape;3715;p127"/>
          <p:cNvSpPr txBox="1"/>
          <p:nvPr/>
        </p:nvSpPr>
        <p:spPr>
          <a:xfrm>
            <a:off x="5055175" y="2465000"/>
            <a:ext cx="1704900" cy="4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</a:rPr>
              <a:t>Wikipedia Entities</a:t>
            </a:r>
            <a:endParaRPr>
              <a:solidFill>
                <a:srgbClr val="677480"/>
              </a:solidFill>
            </a:endParaRPr>
          </a:p>
        </p:txBody>
      </p:sp>
      <p:pic>
        <p:nvPicPr>
          <p:cNvPr id="3716" name="Google Shape;3716;p12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6314" y="3509437"/>
            <a:ext cx="1779200" cy="4904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17" name="Google Shape;3717;p127"/>
          <p:cNvCxnSpPr/>
          <p:nvPr/>
        </p:nvCxnSpPr>
        <p:spPr>
          <a:xfrm>
            <a:off x="5029250" y="2414975"/>
            <a:ext cx="0" cy="780900"/>
          </a:xfrm>
          <a:prstGeom prst="straightConnector1">
            <a:avLst/>
          </a:prstGeom>
          <a:noFill/>
          <a:ln w="38100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3718" name="Google Shape;3718;p127"/>
          <p:cNvPicPr preferRelativeResize="0"/>
          <p:nvPr/>
        </p:nvPicPr>
        <p:blipFill>
          <a:blip r:embed="rId9">
            <a:alphaModFix amt="60000"/>
          </a:blip>
          <a:stretch>
            <a:fillRect/>
          </a:stretch>
        </p:blipFill>
        <p:spPr>
          <a:xfrm>
            <a:off x="7062799" y="1232324"/>
            <a:ext cx="1704900" cy="14327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19" name="Google Shape;3719;p127"/>
          <p:cNvCxnSpPr/>
          <p:nvPr/>
        </p:nvCxnSpPr>
        <p:spPr>
          <a:xfrm rot="10800000">
            <a:off x="2800525" y="3754650"/>
            <a:ext cx="1414800" cy="0"/>
          </a:xfrm>
          <a:prstGeom prst="straightConnector1">
            <a:avLst/>
          </a:prstGeom>
          <a:noFill/>
          <a:ln w="38100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720" name="Google Shape;3720;p127"/>
          <p:cNvSpPr txBox="1"/>
          <p:nvPr/>
        </p:nvSpPr>
        <p:spPr>
          <a:xfrm>
            <a:off x="1599500" y="4172600"/>
            <a:ext cx="2096400" cy="3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20253"/>
                </a:solidFill>
              </a:rPr>
              <a:t>Relatedness Scores</a:t>
            </a:r>
            <a:endParaRPr>
              <a:solidFill>
                <a:srgbClr val="F20253"/>
              </a:solidFill>
            </a:endParaRPr>
          </a:p>
        </p:txBody>
      </p:sp>
      <p:grpSp>
        <p:nvGrpSpPr>
          <p:cNvPr id="3721" name="Google Shape;3721;p127"/>
          <p:cNvGrpSpPr/>
          <p:nvPr/>
        </p:nvGrpSpPr>
        <p:grpSpPr>
          <a:xfrm>
            <a:off x="553361" y="5116055"/>
            <a:ext cx="801666" cy="682133"/>
            <a:chOff x="9097567" y="9738396"/>
            <a:chExt cx="1448358" cy="1232400"/>
          </a:xfrm>
        </p:grpSpPr>
        <p:pic>
          <p:nvPicPr>
            <p:cNvPr id="3722" name="Google Shape;3722;p127"/>
            <p:cNvPicPr preferRelativeResize="0"/>
            <p:nvPr/>
          </p:nvPicPr>
          <p:blipFill rotWithShape="1">
            <a:blip r:embed="rId6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23" name="Google Shape;3723;p127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4" name="Google Shape;3724;p127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5" name="Google Shape;3725;p127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6" name="Google Shape;3726;p127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7" name="Google Shape;3727;p127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8" name="Google Shape;3728;p127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9" name="Google Shape;3729;p127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0" name="Google Shape;3730;p127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31" name="Google Shape;3731;p127"/>
          <p:cNvSpPr/>
          <p:nvPr/>
        </p:nvSpPr>
        <p:spPr>
          <a:xfrm>
            <a:off x="1561224" y="5458500"/>
            <a:ext cx="129900" cy="1299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2" name="Google Shape;3732;p127"/>
          <p:cNvSpPr/>
          <p:nvPr/>
        </p:nvSpPr>
        <p:spPr>
          <a:xfrm>
            <a:off x="1275272" y="4902169"/>
            <a:ext cx="129900" cy="1299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3" name="Google Shape;3733;p127"/>
          <p:cNvSpPr/>
          <p:nvPr/>
        </p:nvSpPr>
        <p:spPr>
          <a:xfrm>
            <a:off x="1856661" y="5011565"/>
            <a:ext cx="129900" cy="129900"/>
          </a:xfrm>
          <a:prstGeom prst="ellipse">
            <a:avLst/>
          </a:prstGeom>
          <a:solidFill>
            <a:srgbClr val="E06666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4" name="Google Shape;3734;p127"/>
          <p:cNvSpPr/>
          <p:nvPr/>
        </p:nvSpPr>
        <p:spPr>
          <a:xfrm>
            <a:off x="1894277" y="5318649"/>
            <a:ext cx="129900" cy="129900"/>
          </a:xfrm>
          <a:prstGeom prst="ellipse">
            <a:avLst/>
          </a:prstGeom>
          <a:solidFill>
            <a:srgbClr val="A61C00"/>
          </a:solidFill>
          <a:ln w="9525" cap="flat" cmpd="sng">
            <a:solidFill>
              <a:srgbClr val="5B0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5" name="Google Shape;3735;p127"/>
          <p:cNvSpPr/>
          <p:nvPr/>
        </p:nvSpPr>
        <p:spPr>
          <a:xfrm>
            <a:off x="1148665" y="5598267"/>
            <a:ext cx="129900" cy="1299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6" name="Google Shape;3736;p127"/>
          <p:cNvSpPr/>
          <p:nvPr/>
        </p:nvSpPr>
        <p:spPr>
          <a:xfrm>
            <a:off x="2264495" y="5064381"/>
            <a:ext cx="129900" cy="1299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7" name="Google Shape;3737;p127"/>
          <p:cNvSpPr/>
          <p:nvPr/>
        </p:nvSpPr>
        <p:spPr>
          <a:xfrm>
            <a:off x="2498947" y="5495901"/>
            <a:ext cx="129900" cy="1299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8" name="Google Shape;3738;p127"/>
          <p:cNvSpPr/>
          <p:nvPr/>
        </p:nvSpPr>
        <p:spPr>
          <a:xfrm>
            <a:off x="1751895" y="5887128"/>
            <a:ext cx="129900" cy="1299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9" name="Google Shape;3739;p127"/>
          <p:cNvSpPr/>
          <p:nvPr/>
        </p:nvSpPr>
        <p:spPr>
          <a:xfrm>
            <a:off x="1068383" y="5114872"/>
            <a:ext cx="129900" cy="1299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740" name="Google Shape;3740;p127"/>
          <p:cNvCxnSpPr>
            <a:stCxn id="3739" idx="0"/>
            <a:endCxn id="3732" idx="2"/>
          </p:cNvCxnSpPr>
          <p:nvPr/>
        </p:nvCxnSpPr>
        <p:spPr>
          <a:xfrm rot="-5400000">
            <a:off x="1130333" y="4969972"/>
            <a:ext cx="147900" cy="1419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1" name="Google Shape;3741;p127"/>
          <p:cNvCxnSpPr>
            <a:stCxn id="3732" idx="6"/>
            <a:endCxn id="3733" idx="2"/>
          </p:cNvCxnSpPr>
          <p:nvPr/>
        </p:nvCxnSpPr>
        <p:spPr>
          <a:xfrm>
            <a:off x="1405172" y="4967119"/>
            <a:ext cx="451500" cy="109500"/>
          </a:xfrm>
          <a:prstGeom prst="curvedConnector3">
            <a:avLst>
              <a:gd name="adj1" fmla="val 50008"/>
            </a:avLst>
          </a:prstGeom>
          <a:noFill/>
          <a:ln w="1905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2" name="Google Shape;3742;p127"/>
          <p:cNvCxnSpPr>
            <a:stCxn id="3735" idx="0"/>
            <a:endCxn id="3731" idx="2"/>
          </p:cNvCxnSpPr>
          <p:nvPr/>
        </p:nvCxnSpPr>
        <p:spPr>
          <a:xfrm rot="-5400000">
            <a:off x="1350115" y="5387067"/>
            <a:ext cx="74700" cy="3477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3" name="Google Shape;3743;p127"/>
          <p:cNvCxnSpPr>
            <a:stCxn id="3733" idx="6"/>
            <a:endCxn id="3736" idx="2"/>
          </p:cNvCxnSpPr>
          <p:nvPr/>
        </p:nvCxnSpPr>
        <p:spPr>
          <a:xfrm>
            <a:off x="1986561" y="5076515"/>
            <a:ext cx="277800" cy="52800"/>
          </a:xfrm>
          <a:prstGeom prst="curvedConnector3">
            <a:avLst>
              <a:gd name="adj1" fmla="val 50006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4" name="Google Shape;3744;p127"/>
          <p:cNvCxnSpPr>
            <a:stCxn id="3732" idx="4"/>
            <a:endCxn id="3731" idx="0"/>
          </p:cNvCxnSpPr>
          <p:nvPr/>
        </p:nvCxnSpPr>
        <p:spPr>
          <a:xfrm rot="-5400000" flipH="1">
            <a:off x="1270022" y="5102269"/>
            <a:ext cx="426300" cy="285900"/>
          </a:xfrm>
          <a:prstGeom prst="curvedConnector3">
            <a:avLst>
              <a:gd name="adj1" fmla="val 49990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5" name="Google Shape;3745;p127"/>
          <p:cNvCxnSpPr>
            <a:stCxn id="3739" idx="4"/>
            <a:endCxn id="3731" idx="1"/>
          </p:cNvCxnSpPr>
          <p:nvPr/>
        </p:nvCxnSpPr>
        <p:spPr>
          <a:xfrm rot="-5400000" flipH="1">
            <a:off x="1240433" y="5137672"/>
            <a:ext cx="232800" cy="447000"/>
          </a:xfrm>
          <a:prstGeom prst="curvedConnector3">
            <a:avLst>
              <a:gd name="adj1" fmla="val 45917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6" name="Google Shape;3746;p127"/>
          <p:cNvCxnSpPr>
            <a:stCxn id="3738" idx="0"/>
            <a:endCxn id="3731" idx="6"/>
          </p:cNvCxnSpPr>
          <p:nvPr/>
        </p:nvCxnSpPr>
        <p:spPr>
          <a:xfrm rot="5400000" flipH="1">
            <a:off x="1572195" y="5642478"/>
            <a:ext cx="363600" cy="1257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7" name="Google Shape;3747;p127"/>
          <p:cNvCxnSpPr>
            <a:stCxn id="3733" idx="4"/>
            <a:endCxn id="3734" idx="0"/>
          </p:cNvCxnSpPr>
          <p:nvPr/>
        </p:nvCxnSpPr>
        <p:spPr>
          <a:xfrm rot="-5400000" flipH="1">
            <a:off x="1851711" y="5211365"/>
            <a:ext cx="177300" cy="37500"/>
          </a:xfrm>
          <a:prstGeom prst="curvedConnector3">
            <a:avLst>
              <a:gd name="adj1" fmla="val 50020"/>
            </a:avLst>
          </a:prstGeom>
          <a:noFill/>
          <a:ln w="1905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8" name="Google Shape;3748;p127"/>
          <p:cNvCxnSpPr>
            <a:stCxn id="3737" idx="2"/>
            <a:endCxn id="3734" idx="6"/>
          </p:cNvCxnSpPr>
          <p:nvPr/>
        </p:nvCxnSpPr>
        <p:spPr>
          <a:xfrm rot="10800000">
            <a:off x="2024047" y="5383551"/>
            <a:ext cx="474900" cy="177300"/>
          </a:xfrm>
          <a:prstGeom prst="curvedConnector3">
            <a:avLst>
              <a:gd name="adj1" fmla="val 49994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9" name="Google Shape;3749;p127"/>
          <p:cNvCxnSpPr>
            <a:stCxn id="3737" idx="4"/>
            <a:endCxn id="3738" idx="6"/>
          </p:cNvCxnSpPr>
          <p:nvPr/>
        </p:nvCxnSpPr>
        <p:spPr>
          <a:xfrm rot="5400000">
            <a:off x="2059597" y="5447901"/>
            <a:ext cx="326400" cy="6822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50" name="Google Shape;3750;p127"/>
          <p:cNvCxnSpPr>
            <a:stCxn id="3735" idx="4"/>
            <a:endCxn id="3738" idx="2"/>
          </p:cNvCxnSpPr>
          <p:nvPr/>
        </p:nvCxnSpPr>
        <p:spPr>
          <a:xfrm rot="-5400000" flipH="1">
            <a:off x="1370815" y="5570967"/>
            <a:ext cx="223800" cy="5382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51" name="Google Shape;3751;p127"/>
          <p:cNvCxnSpPr>
            <a:stCxn id="3736" idx="6"/>
            <a:endCxn id="3737" idx="0"/>
          </p:cNvCxnSpPr>
          <p:nvPr/>
        </p:nvCxnSpPr>
        <p:spPr>
          <a:xfrm>
            <a:off x="2394395" y="5129331"/>
            <a:ext cx="169500" cy="3666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52" name="Google Shape;3752;p127"/>
          <p:cNvCxnSpPr/>
          <p:nvPr/>
        </p:nvCxnSpPr>
        <p:spPr>
          <a:xfrm>
            <a:off x="1615914" y="4152295"/>
            <a:ext cx="0" cy="649500"/>
          </a:xfrm>
          <a:prstGeom prst="straightConnector1">
            <a:avLst/>
          </a:prstGeom>
          <a:noFill/>
          <a:ln w="38100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753" name="Google Shape;3753;p127"/>
          <p:cNvSpPr txBox="1"/>
          <p:nvPr/>
        </p:nvSpPr>
        <p:spPr>
          <a:xfrm>
            <a:off x="878900" y="3164475"/>
            <a:ext cx="1378500" cy="3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(Ponza, CIKM’17)</a:t>
            </a:r>
            <a:endParaRPr sz="12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" name="Google Shape;3758;p128"/>
          <p:cNvSpPr txBox="1"/>
          <p:nvPr/>
        </p:nvSpPr>
        <p:spPr>
          <a:xfrm>
            <a:off x="104850" y="4380415"/>
            <a:ext cx="2714400" cy="283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Graph of Wikipedia Entities</a:t>
            </a:r>
            <a:endParaRPr>
              <a:solidFill>
                <a:srgbClr val="434343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3759" name="Google Shape;3759;p128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3760" name="Google Shape;3760;p128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3761" name="Google Shape;3761;p128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3762" name="Google Shape;3762;p128"/>
              <p:cNvPicPr preferRelativeResize="0"/>
              <p:nvPr/>
            </p:nvPicPr>
            <p:blipFill rotWithShape="1">
              <a:blip r:embed="rId3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763" name="Google Shape;3763;p128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3764" name="Google Shape;3764;p128"/>
            <p:cNvPicPr preferRelativeResize="0"/>
            <p:nvPr/>
          </p:nvPicPr>
          <p:blipFill rotWithShape="1">
            <a:blip r:embed="rId3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65" name="Google Shape;3765;p128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Indexing</a:t>
            </a:r>
            <a:endParaRPr sz="2400"/>
          </a:p>
        </p:txBody>
      </p:sp>
      <p:pic>
        <p:nvPicPr>
          <p:cNvPr id="3766" name="Google Shape;3766;p128"/>
          <p:cNvPicPr preferRelativeResize="0"/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7062799" y="1232324"/>
            <a:ext cx="1704900" cy="14327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67" name="Google Shape;3767;p128"/>
          <p:cNvGrpSpPr/>
          <p:nvPr/>
        </p:nvGrpSpPr>
        <p:grpSpPr>
          <a:xfrm>
            <a:off x="524343" y="3374062"/>
            <a:ext cx="697240" cy="593277"/>
            <a:chOff x="9097567" y="9738396"/>
            <a:chExt cx="1448358" cy="1232400"/>
          </a:xfrm>
        </p:grpSpPr>
        <p:pic>
          <p:nvPicPr>
            <p:cNvPr id="3768" name="Google Shape;3768;p128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69" name="Google Shape;3769;p128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0" name="Google Shape;3770;p128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1" name="Google Shape;3771;p128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2" name="Google Shape;3772;p128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3" name="Google Shape;3773;p128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4" name="Google Shape;3774;p128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5" name="Google Shape;3775;p128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6" name="Google Shape;3776;p128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7" name="Google Shape;3777;p128"/>
          <p:cNvSpPr/>
          <p:nvPr/>
        </p:nvSpPr>
        <p:spPr>
          <a:xfrm>
            <a:off x="1400481" y="3671497"/>
            <a:ext cx="113100" cy="1131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8" name="Google Shape;3778;p128"/>
          <p:cNvSpPr/>
          <p:nvPr/>
        </p:nvSpPr>
        <p:spPr>
          <a:xfrm>
            <a:off x="1151798" y="3187674"/>
            <a:ext cx="113100" cy="1131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9" name="Google Shape;3779;p128"/>
          <p:cNvSpPr/>
          <p:nvPr/>
        </p:nvSpPr>
        <p:spPr>
          <a:xfrm>
            <a:off x="1657413" y="3282812"/>
            <a:ext cx="113100" cy="113100"/>
          </a:xfrm>
          <a:prstGeom prst="ellipse">
            <a:avLst/>
          </a:prstGeom>
          <a:solidFill>
            <a:srgbClr val="E06666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0" name="Google Shape;3780;p128"/>
          <p:cNvSpPr/>
          <p:nvPr/>
        </p:nvSpPr>
        <p:spPr>
          <a:xfrm>
            <a:off x="1690126" y="3549873"/>
            <a:ext cx="113100" cy="113100"/>
          </a:xfrm>
          <a:prstGeom prst="ellipse">
            <a:avLst/>
          </a:prstGeom>
          <a:solidFill>
            <a:srgbClr val="A61C00"/>
          </a:solidFill>
          <a:ln w="9525" cap="flat" cmpd="sng">
            <a:solidFill>
              <a:srgbClr val="5B0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1" name="Google Shape;3781;p128"/>
          <p:cNvSpPr/>
          <p:nvPr/>
        </p:nvSpPr>
        <p:spPr>
          <a:xfrm>
            <a:off x="1041692" y="3793048"/>
            <a:ext cx="113100" cy="1131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2" name="Google Shape;3782;p128"/>
          <p:cNvSpPr/>
          <p:nvPr/>
        </p:nvSpPr>
        <p:spPr>
          <a:xfrm>
            <a:off x="2012092" y="3328744"/>
            <a:ext cx="113100" cy="1131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3" name="Google Shape;3783;p128"/>
          <p:cNvSpPr/>
          <p:nvPr/>
        </p:nvSpPr>
        <p:spPr>
          <a:xfrm>
            <a:off x="2215986" y="3704024"/>
            <a:ext cx="113100" cy="1131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4" name="Google Shape;3784;p128"/>
          <p:cNvSpPr/>
          <p:nvPr/>
        </p:nvSpPr>
        <p:spPr>
          <a:xfrm>
            <a:off x="1566302" y="4044261"/>
            <a:ext cx="113100" cy="1131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5" name="Google Shape;3785;p128"/>
          <p:cNvSpPr/>
          <p:nvPr/>
        </p:nvSpPr>
        <p:spPr>
          <a:xfrm>
            <a:off x="971875" y="3372655"/>
            <a:ext cx="113100" cy="1131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786" name="Google Shape;3786;p128"/>
          <p:cNvCxnSpPr>
            <a:stCxn id="3785" idx="0"/>
            <a:endCxn id="3778" idx="2"/>
          </p:cNvCxnSpPr>
          <p:nvPr/>
        </p:nvCxnSpPr>
        <p:spPr>
          <a:xfrm rot="-5400000">
            <a:off x="1025875" y="3246805"/>
            <a:ext cx="128400" cy="1233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87" name="Google Shape;3787;p128"/>
          <p:cNvCxnSpPr>
            <a:stCxn id="3778" idx="6"/>
            <a:endCxn id="3779" idx="2"/>
          </p:cNvCxnSpPr>
          <p:nvPr/>
        </p:nvCxnSpPr>
        <p:spPr>
          <a:xfrm>
            <a:off x="1264898" y="3244224"/>
            <a:ext cx="392400" cy="95100"/>
          </a:xfrm>
          <a:prstGeom prst="curvedConnector3">
            <a:avLst>
              <a:gd name="adj1" fmla="val 50008"/>
            </a:avLst>
          </a:prstGeom>
          <a:noFill/>
          <a:ln w="1905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88" name="Google Shape;3788;p128"/>
          <p:cNvCxnSpPr>
            <a:stCxn id="3781" idx="0"/>
            <a:endCxn id="3777" idx="2"/>
          </p:cNvCxnSpPr>
          <p:nvPr/>
        </p:nvCxnSpPr>
        <p:spPr>
          <a:xfrm rot="-5400000">
            <a:off x="1216742" y="3609448"/>
            <a:ext cx="65100" cy="3021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89" name="Google Shape;3789;p128"/>
          <p:cNvCxnSpPr>
            <a:stCxn id="3779" idx="6"/>
            <a:endCxn id="3782" idx="2"/>
          </p:cNvCxnSpPr>
          <p:nvPr/>
        </p:nvCxnSpPr>
        <p:spPr>
          <a:xfrm>
            <a:off x="1770513" y="3339362"/>
            <a:ext cx="241500" cy="45900"/>
          </a:xfrm>
          <a:prstGeom prst="curvedConnector3">
            <a:avLst>
              <a:gd name="adj1" fmla="val 50006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0" name="Google Shape;3790;p128"/>
          <p:cNvCxnSpPr>
            <a:stCxn id="3778" idx="4"/>
            <a:endCxn id="3777" idx="0"/>
          </p:cNvCxnSpPr>
          <p:nvPr/>
        </p:nvCxnSpPr>
        <p:spPr>
          <a:xfrm rot="-5400000" flipH="1">
            <a:off x="1147298" y="3361824"/>
            <a:ext cx="370800" cy="248700"/>
          </a:xfrm>
          <a:prstGeom prst="curvedConnector3">
            <a:avLst>
              <a:gd name="adj1" fmla="val 49990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1" name="Google Shape;3791;p128"/>
          <p:cNvCxnSpPr>
            <a:stCxn id="3785" idx="4"/>
            <a:endCxn id="3777" idx="1"/>
          </p:cNvCxnSpPr>
          <p:nvPr/>
        </p:nvCxnSpPr>
        <p:spPr>
          <a:xfrm rot="-5400000" flipH="1">
            <a:off x="1121575" y="3392605"/>
            <a:ext cx="202200" cy="388500"/>
          </a:xfrm>
          <a:prstGeom prst="curvedConnector3">
            <a:avLst>
              <a:gd name="adj1" fmla="val 45917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2" name="Google Shape;3792;p128"/>
          <p:cNvCxnSpPr>
            <a:stCxn id="3784" idx="0"/>
            <a:endCxn id="3777" idx="6"/>
          </p:cNvCxnSpPr>
          <p:nvPr/>
        </p:nvCxnSpPr>
        <p:spPr>
          <a:xfrm rot="5400000" flipH="1">
            <a:off x="1410152" y="3831561"/>
            <a:ext cx="316200" cy="1092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3" name="Google Shape;3793;p128"/>
          <p:cNvCxnSpPr>
            <a:stCxn id="3779" idx="4"/>
            <a:endCxn id="3780" idx="0"/>
          </p:cNvCxnSpPr>
          <p:nvPr/>
        </p:nvCxnSpPr>
        <p:spPr>
          <a:xfrm rot="-5400000" flipH="1">
            <a:off x="1653363" y="3456512"/>
            <a:ext cx="153900" cy="32700"/>
          </a:xfrm>
          <a:prstGeom prst="curvedConnector3">
            <a:avLst>
              <a:gd name="adj1" fmla="val 50020"/>
            </a:avLst>
          </a:prstGeom>
          <a:noFill/>
          <a:ln w="1905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4" name="Google Shape;3794;p128"/>
          <p:cNvCxnSpPr>
            <a:stCxn id="3783" idx="2"/>
            <a:endCxn id="3780" idx="6"/>
          </p:cNvCxnSpPr>
          <p:nvPr/>
        </p:nvCxnSpPr>
        <p:spPr>
          <a:xfrm rot="10800000">
            <a:off x="1803186" y="3606374"/>
            <a:ext cx="412800" cy="154200"/>
          </a:xfrm>
          <a:prstGeom prst="curvedConnector3">
            <a:avLst>
              <a:gd name="adj1" fmla="val 49994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5" name="Google Shape;3795;p128"/>
          <p:cNvCxnSpPr>
            <a:stCxn id="3783" idx="4"/>
            <a:endCxn id="3784" idx="6"/>
          </p:cNvCxnSpPr>
          <p:nvPr/>
        </p:nvCxnSpPr>
        <p:spPr>
          <a:xfrm rot="5400000">
            <a:off x="1834086" y="3662474"/>
            <a:ext cx="283800" cy="5931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6" name="Google Shape;3796;p128"/>
          <p:cNvCxnSpPr>
            <a:stCxn id="3781" idx="4"/>
            <a:endCxn id="3784" idx="2"/>
          </p:cNvCxnSpPr>
          <p:nvPr/>
        </p:nvCxnSpPr>
        <p:spPr>
          <a:xfrm rot="-5400000" flipH="1">
            <a:off x="1234892" y="3769498"/>
            <a:ext cx="194700" cy="4680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7" name="Google Shape;3797;p128"/>
          <p:cNvCxnSpPr>
            <a:stCxn id="3782" idx="6"/>
            <a:endCxn id="3783" idx="0"/>
          </p:cNvCxnSpPr>
          <p:nvPr/>
        </p:nvCxnSpPr>
        <p:spPr>
          <a:xfrm>
            <a:off x="2125192" y="3385294"/>
            <a:ext cx="147300" cy="3186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798" name="Google Shape;3798;p128"/>
          <p:cNvPicPr preferRelativeResize="0"/>
          <p:nvPr/>
        </p:nvPicPr>
        <p:blipFill rotWithShape="1">
          <a:blip r:embed="rId6">
            <a:alphaModFix amt="50000"/>
          </a:blip>
          <a:srcRect b="31609"/>
          <a:stretch/>
        </p:blipFill>
        <p:spPr>
          <a:xfrm>
            <a:off x="727160" y="1457550"/>
            <a:ext cx="3157817" cy="1594100"/>
          </a:xfrm>
          <a:prstGeom prst="rect">
            <a:avLst/>
          </a:prstGeom>
          <a:noFill/>
          <a:ln>
            <a:noFill/>
          </a:ln>
        </p:spPr>
      </p:pic>
      <p:sp>
        <p:nvSpPr>
          <p:cNvPr id="3799" name="Google Shape;3799;p128"/>
          <p:cNvSpPr/>
          <p:nvPr/>
        </p:nvSpPr>
        <p:spPr>
          <a:xfrm>
            <a:off x="4781301" y="3562060"/>
            <a:ext cx="109500" cy="1095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0" name="Google Shape;3800;p128"/>
          <p:cNvSpPr/>
          <p:nvPr/>
        </p:nvSpPr>
        <p:spPr>
          <a:xfrm>
            <a:off x="4540454" y="3093495"/>
            <a:ext cx="109500" cy="1095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1" name="Google Shape;3801;p128"/>
          <p:cNvSpPr/>
          <p:nvPr/>
        </p:nvSpPr>
        <p:spPr>
          <a:xfrm>
            <a:off x="5030137" y="3185633"/>
            <a:ext cx="109500" cy="109500"/>
          </a:xfrm>
          <a:prstGeom prst="ellipse">
            <a:avLst/>
          </a:prstGeom>
          <a:solidFill>
            <a:srgbClr val="E06666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2" name="Google Shape;3802;p128"/>
          <p:cNvSpPr/>
          <p:nvPr/>
        </p:nvSpPr>
        <p:spPr>
          <a:xfrm>
            <a:off x="5061819" y="3444272"/>
            <a:ext cx="109500" cy="109500"/>
          </a:xfrm>
          <a:prstGeom prst="ellipse">
            <a:avLst/>
          </a:prstGeom>
          <a:solidFill>
            <a:srgbClr val="A61C00"/>
          </a:solidFill>
          <a:ln w="9525" cap="flat" cmpd="sng">
            <a:solidFill>
              <a:srgbClr val="5B0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3" name="Google Shape;3803;p128"/>
          <p:cNvSpPr/>
          <p:nvPr/>
        </p:nvSpPr>
        <p:spPr>
          <a:xfrm>
            <a:off x="4433817" y="3679777"/>
            <a:ext cx="109500" cy="1095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4" name="Google Shape;3804;p128"/>
          <p:cNvSpPr/>
          <p:nvPr/>
        </p:nvSpPr>
        <p:spPr>
          <a:xfrm>
            <a:off x="5373640" y="3230116"/>
            <a:ext cx="109500" cy="1095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5" name="Google Shape;3805;p128"/>
          <p:cNvSpPr/>
          <p:nvPr/>
        </p:nvSpPr>
        <p:spPr>
          <a:xfrm>
            <a:off x="5571110" y="3593560"/>
            <a:ext cx="109500" cy="1095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6" name="Google Shape;3806;p128"/>
          <p:cNvSpPr/>
          <p:nvPr/>
        </p:nvSpPr>
        <p:spPr>
          <a:xfrm>
            <a:off x="4941896" y="3923068"/>
            <a:ext cx="109500" cy="1095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7" name="Google Shape;3807;p128"/>
          <p:cNvSpPr/>
          <p:nvPr/>
        </p:nvSpPr>
        <p:spPr>
          <a:xfrm>
            <a:off x="4366199" y="3272642"/>
            <a:ext cx="109500" cy="1095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08" name="Google Shape;3808;p128"/>
          <p:cNvCxnSpPr>
            <a:stCxn id="3807" idx="0"/>
            <a:endCxn id="3800" idx="2"/>
          </p:cNvCxnSpPr>
          <p:nvPr/>
        </p:nvCxnSpPr>
        <p:spPr>
          <a:xfrm rot="-5400000">
            <a:off x="4418399" y="3150692"/>
            <a:ext cx="124500" cy="1194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09" name="Google Shape;3809;p128"/>
          <p:cNvCxnSpPr>
            <a:stCxn id="3800" idx="6"/>
            <a:endCxn id="3801" idx="2"/>
          </p:cNvCxnSpPr>
          <p:nvPr/>
        </p:nvCxnSpPr>
        <p:spPr>
          <a:xfrm>
            <a:off x="4649954" y="3148245"/>
            <a:ext cx="380100" cy="92100"/>
          </a:xfrm>
          <a:prstGeom prst="curvedConnector3">
            <a:avLst>
              <a:gd name="adj1" fmla="val 50008"/>
            </a:avLst>
          </a:prstGeom>
          <a:noFill/>
          <a:ln w="1905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0" name="Google Shape;3810;p128"/>
          <p:cNvCxnSpPr>
            <a:stCxn id="3803" idx="0"/>
            <a:endCxn id="3799" idx="2"/>
          </p:cNvCxnSpPr>
          <p:nvPr/>
        </p:nvCxnSpPr>
        <p:spPr>
          <a:xfrm rot="-5400000">
            <a:off x="4603467" y="3501877"/>
            <a:ext cx="63000" cy="2928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1" name="Google Shape;3811;p128"/>
          <p:cNvCxnSpPr>
            <a:stCxn id="3801" idx="6"/>
            <a:endCxn id="3804" idx="2"/>
          </p:cNvCxnSpPr>
          <p:nvPr/>
        </p:nvCxnSpPr>
        <p:spPr>
          <a:xfrm>
            <a:off x="5139637" y="3240383"/>
            <a:ext cx="234000" cy="44400"/>
          </a:xfrm>
          <a:prstGeom prst="curvedConnector3">
            <a:avLst>
              <a:gd name="adj1" fmla="val 50006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2" name="Google Shape;3812;p128"/>
          <p:cNvCxnSpPr>
            <a:stCxn id="3800" idx="4"/>
            <a:endCxn id="3799" idx="0"/>
          </p:cNvCxnSpPr>
          <p:nvPr/>
        </p:nvCxnSpPr>
        <p:spPr>
          <a:xfrm rot="-5400000" flipH="1">
            <a:off x="4536104" y="3262095"/>
            <a:ext cx="359100" cy="240900"/>
          </a:xfrm>
          <a:prstGeom prst="curvedConnector3">
            <a:avLst>
              <a:gd name="adj1" fmla="val 49990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3" name="Google Shape;3813;p128"/>
          <p:cNvCxnSpPr>
            <a:stCxn id="3807" idx="4"/>
            <a:endCxn id="3799" idx="1"/>
          </p:cNvCxnSpPr>
          <p:nvPr/>
        </p:nvCxnSpPr>
        <p:spPr>
          <a:xfrm rot="-5400000" flipH="1">
            <a:off x="4511249" y="3291842"/>
            <a:ext cx="195900" cy="376500"/>
          </a:xfrm>
          <a:prstGeom prst="curvedConnector3">
            <a:avLst>
              <a:gd name="adj1" fmla="val 45917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4" name="Google Shape;3814;p128"/>
          <p:cNvCxnSpPr>
            <a:stCxn id="3806" idx="0"/>
            <a:endCxn id="3799" idx="6"/>
          </p:cNvCxnSpPr>
          <p:nvPr/>
        </p:nvCxnSpPr>
        <p:spPr>
          <a:xfrm rot="5400000" flipH="1">
            <a:off x="4790546" y="3716968"/>
            <a:ext cx="306300" cy="1059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5" name="Google Shape;3815;p128"/>
          <p:cNvCxnSpPr>
            <a:stCxn id="3801" idx="4"/>
            <a:endCxn id="3802" idx="0"/>
          </p:cNvCxnSpPr>
          <p:nvPr/>
        </p:nvCxnSpPr>
        <p:spPr>
          <a:xfrm rot="-5400000" flipH="1">
            <a:off x="5026237" y="3353783"/>
            <a:ext cx="149100" cy="31800"/>
          </a:xfrm>
          <a:prstGeom prst="curvedConnector3">
            <a:avLst>
              <a:gd name="adj1" fmla="val 50020"/>
            </a:avLst>
          </a:prstGeom>
          <a:noFill/>
          <a:ln w="1905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6" name="Google Shape;3816;p128"/>
          <p:cNvCxnSpPr>
            <a:stCxn id="3805" idx="2"/>
            <a:endCxn id="3802" idx="6"/>
          </p:cNvCxnSpPr>
          <p:nvPr/>
        </p:nvCxnSpPr>
        <p:spPr>
          <a:xfrm rot="10800000">
            <a:off x="5171210" y="3498910"/>
            <a:ext cx="399900" cy="149400"/>
          </a:xfrm>
          <a:prstGeom prst="curvedConnector3">
            <a:avLst>
              <a:gd name="adj1" fmla="val 49994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7" name="Google Shape;3817;p128"/>
          <p:cNvCxnSpPr>
            <a:stCxn id="3805" idx="4"/>
            <a:endCxn id="3806" idx="6"/>
          </p:cNvCxnSpPr>
          <p:nvPr/>
        </p:nvCxnSpPr>
        <p:spPr>
          <a:xfrm rot="5400000">
            <a:off x="5201210" y="3553210"/>
            <a:ext cx="274800" cy="5745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8" name="Google Shape;3818;p128"/>
          <p:cNvCxnSpPr>
            <a:stCxn id="3803" idx="4"/>
            <a:endCxn id="3806" idx="2"/>
          </p:cNvCxnSpPr>
          <p:nvPr/>
        </p:nvCxnSpPr>
        <p:spPr>
          <a:xfrm rot="-5400000" flipH="1">
            <a:off x="4621017" y="3656827"/>
            <a:ext cx="188400" cy="4533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9" name="Google Shape;3819;p128"/>
          <p:cNvCxnSpPr>
            <a:stCxn id="3804" idx="6"/>
            <a:endCxn id="3805" idx="0"/>
          </p:cNvCxnSpPr>
          <p:nvPr/>
        </p:nvCxnSpPr>
        <p:spPr>
          <a:xfrm>
            <a:off x="5483140" y="3284866"/>
            <a:ext cx="142800" cy="3087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20" name="Google Shape;3820;p128"/>
          <p:cNvSpPr/>
          <p:nvPr/>
        </p:nvSpPr>
        <p:spPr>
          <a:xfrm>
            <a:off x="4325880" y="3490859"/>
            <a:ext cx="762900" cy="762900"/>
          </a:xfrm>
          <a:prstGeom prst="ellipse">
            <a:avLst/>
          </a:prstGeom>
          <a:solidFill>
            <a:srgbClr val="E06666">
              <a:alpha val="37680"/>
            </a:srgbClr>
          </a:solidFill>
          <a:ln w="28575" cap="flat" cmpd="sng">
            <a:solidFill>
              <a:srgbClr val="E0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1" name="Google Shape;3821;p128"/>
          <p:cNvSpPr/>
          <p:nvPr/>
        </p:nvSpPr>
        <p:spPr>
          <a:xfrm>
            <a:off x="4214375" y="2951088"/>
            <a:ext cx="548400" cy="548400"/>
          </a:xfrm>
          <a:prstGeom prst="ellipse">
            <a:avLst/>
          </a:prstGeom>
          <a:solidFill>
            <a:srgbClr val="F9CB9C">
              <a:alpha val="45370"/>
            </a:srgbClr>
          </a:solidFill>
          <a:ln w="19050" cap="flat" cmpd="sng">
            <a:solidFill>
              <a:srgbClr val="F6B26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2" name="Google Shape;3822;p128"/>
          <p:cNvSpPr/>
          <p:nvPr/>
        </p:nvSpPr>
        <p:spPr>
          <a:xfrm>
            <a:off x="5225124" y="3115020"/>
            <a:ext cx="648300" cy="648300"/>
          </a:xfrm>
          <a:prstGeom prst="ellipse">
            <a:avLst/>
          </a:prstGeom>
          <a:solidFill>
            <a:srgbClr val="6FA8DC">
              <a:alpha val="43070"/>
            </a:srgbClr>
          </a:solidFill>
          <a:ln w="19050" cap="flat" cmpd="sng">
            <a:solidFill>
              <a:srgbClr val="6FA8D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3" name="Google Shape;3823;p128"/>
          <p:cNvSpPr txBox="1"/>
          <p:nvPr/>
        </p:nvSpPr>
        <p:spPr>
          <a:xfrm>
            <a:off x="3680950" y="4362462"/>
            <a:ext cx="2714400" cy="593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Clustering and Outlier Removal</a:t>
            </a:r>
            <a:b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</a:br>
            <a: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of Wikipedia Entities</a:t>
            </a:r>
            <a:endParaRPr>
              <a:solidFill>
                <a:srgbClr val="434343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824" name="Google Shape;3824;p128"/>
          <p:cNvCxnSpPr/>
          <p:nvPr/>
        </p:nvCxnSpPr>
        <p:spPr>
          <a:xfrm>
            <a:off x="2773525" y="3678750"/>
            <a:ext cx="1162200" cy="0"/>
          </a:xfrm>
          <a:prstGeom prst="straightConnector1">
            <a:avLst/>
          </a:prstGeom>
          <a:noFill/>
          <a:ln w="38100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825" name="Google Shape;3825;p128"/>
          <p:cNvSpPr txBox="1">
            <a:spLocks noGrp="1"/>
          </p:cNvSpPr>
          <p:nvPr>
            <p:ph type="body" idx="1"/>
          </p:nvPr>
        </p:nvSpPr>
        <p:spPr>
          <a:xfrm>
            <a:off x="3793500" y="4883600"/>
            <a:ext cx="5274300" cy="159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238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1500"/>
              <a:buFont typeface="Lato"/>
              <a:buChar char="▷"/>
            </a:pPr>
            <a:r>
              <a:rPr lang="en" sz="1500">
                <a:solidFill>
                  <a:srgbClr val="0B5394"/>
                </a:solidFill>
              </a:rPr>
              <a:t>HDBScan</a:t>
            </a:r>
            <a:r>
              <a:rPr lang="en" sz="1500"/>
              <a:t> Algorithm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 (McInnes, IEEE’17)</a:t>
            </a:r>
            <a:endParaRPr sz="15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▷"/>
            </a:pPr>
            <a:r>
              <a:rPr lang="en" sz="1500"/>
              <a:t>Conservative Approach:</a:t>
            </a:r>
            <a:br>
              <a:rPr lang="en" sz="1500"/>
            </a:br>
            <a:r>
              <a:rPr lang="en" sz="1500"/>
              <a:t>&gt;=20% of nodes marked as outliers</a:t>
            </a:r>
            <a:br>
              <a:rPr lang="en" sz="1500"/>
            </a:br>
            <a:r>
              <a:rPr lang="en" sz="1500"/>
              <a:t>implies no cleaning</a:t>
            </a:r>
            <a:endParaRPr sz="1500"/>
          </a:p>
        </p:txBody>
      </p:sp>
      <p:sp>
        <p:nvSpPr>
          <p:cNvPr id="3826" name="Google Shape;3826;p128"/>
          <p:cNvSpPr/>
          <p:nvPr/>
        </p:nvSpPr>
        <p:spPr>
          <a:xfrm>
            <a:off x="7665226" y="3607910"/>
            <a:ext cx="109500" cy="1095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7" name="Google Shape;3827;p128"/>
          <p:cNvSpPr/>
          <p:nvPr/>
        </p:nvSpPr>
        <p:spPr>
          <a:xfrm>
            <a:off x="7424379" y="3139345"/>
            <a:ext cx="109500" cy="1095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8" name="Google Shape;3828;p128"/>
          <p:cNvSpPr/>
          <p:nvPr/>
        </p:nvSpPr>
        <p:spPr>
          <a:xfrm>
            <a:off x="7317742" y="3725627"/>
            <a:ext cx="109500" cy="1095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9" name="Google Shape;3829;p128"/>
          <p:cNvSpPr/>
          <p:nvPr/>
        </p:nvSpPr>
        <p:spPr>
          <a:xfrm>
            <a:off x="8257565" y="3275966"/>
            <a:ext cx="109500" cy="1095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0" name="Google Shape;3830;p128"/>
          <p:cNvSpPr/>
          <p:nvPr/>
        </p:nvSpPr>
        <p:spPr>
          <a:xfrm>
            <a:off x="8455035" y="3639410"/>
            <a:ext cx="109500" cy="1095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1" name="Google Shape;3831;p128"/>
          <p:cNvSpPr/>
          <p:nvPr/>
        </p:nvSpPr>
        <p:spPr>
          <a:xfrm>
            <a:off x="7825821" y="3968918"/>
            <a:ext cx="109500" cy="1095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2" name="Google Shape;3832;p128"/>
          <p:cNvSpPr/>
          <p:nvPr/>
        </p:nvSpPr>
        <p:spPr>
          <a:xfrm>
            <a:off x="7250124" y="3318492"/>
            <a:ext cx="109500" cy="1095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33" name="Google Shape;3833;p128"/>
          <p:cNvCxnSpPr>
            <a:stCxn id="3832" idx="0"/>
            <a:endCxn id="3827" idx="2"/>
          </p:cNvCxnSpPr>
          <p:nvPr/>
        </p:nvCxnSpPr>
        <p:spPr>
          <a:xfrm rot="-5400000">
            <a:off x="7302324" y="3196542"/>
            <a:ext cx="124500" cy="1194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34" name="Google Shape;3834;p128"/>
          <p:cNvCxnSpPr>
            <a:stCxn id="3828" idx="0"/>
            <a:endCxn id="3826" idx="2"/>
          </p:cNvCxnSpPr>
          <p:nvPr/>
        </p:nvCxnSpPr>
        <p:spPr>
          <a:xfrm rot="-5400000">
            <a:off x="7487392" y="3547727"/>
            <a:ext cx="63000" cy="2928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35" name="Google Shape;3835;p128"/>
          <p:cNvCxnSpPr>
            <a:stCxn id="3827" idx="4"/>
            <a:endCxn id="3826" idx="0"/>
          </p:cNvCxnSpPr>
          <p:nvPr/>
        </p:nvCxnSpPr>
        <p:spPr>
          <a:xfrm rot="-5400000" flipH="1">
            <a:off x="7420029" y="3307945"/>
            <a:ext cx="359100" cy="240900"/>
          </a:xfrm>
          <a:prstGeom prst="curvedConnector3">
            <a:avLst>
              <a:gd name="adj1" fmla="val 49995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36" name="Google Shape;3836;p128"/>
          <p:cNvCxnSpPr>
            <a:stCxn id="3832" idx="4"/>
            <a:endCxn id="3826" idx="1"/>
          </p:cNvCxnSpPr>
          <p:nvPr/>
        </p:nvCxnSpPr>
        <p:spPr>
          <a:xfrm rot="-5400000" flipH="1">
            <a:off x="7395174" y="3337692"/>
            <a:ext cx="195900" cy="376500"/>
          </a:xfrm>
          <a:prstGeom prst="curvedConnector3">
            <a:avLst>
              <a:gd name="adj1" fmla="val 45921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37" name="Google Shape;3837;p128"/>
          <p:cNvCxnSpPr>
            <a:stCxn id="3831" idx="0"/>
            <a:endCxn id="3826" idx="6"/>
          </p:cNvCxnSpPr>
          <p:nvPr/>
        </p:nvCxnSpPr>
        <p:spPr>
          <a:xfrm rot="5400000" flipH="1">
            <a:off x="7674471" y="3762818"/>
            <a:ext cx="306300" cy="1059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38" name="Google Shape;3838;p128"/>
          <p:cNvCxnSpPr>
            <a:stCxn id="3830" idx="4"/>
            <a:endCxn id="3831" idx="6"/>
          </p:cNvCxnSpPr>
          <p:nvPr/>
        </p:nvCxnSpPr>
        <p:spPr>
          <a:xfrm rot="5400000">
            <a:off x="8085135" y="3599060"/>
            <a:ext cx="274800" cy="5745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39" name="Google Shape;3839;p128"/>
          <p:cNvCxnSpPr>
            <a:stCxn id="3828" idx="4"/>
            <a:endCxn id="3831" idx="2"/>
          </p:cNvCxnSpPr>
          <p:nvPr/>
        </p:nvCxnSpPr>
        <p:spPr>
          <a:xfrm rot="-5400000" flipH="1">
            <a:off x="7504942" y="3702677"/>
            <a:ext cx="188400" cy="4533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40" name="Google Shape;3840;p128"/>
          <p:cNvCxnSpPr>
            <a:stCxn id="3829" idx="6"/>
            <a:endCxn id="3830" idx="0"/>
          </p:cNvCxnSpPr>
          <p:nvPr/>
        </p:nvCxnSpPr>
        <p:spPr>
          <a:xfrm>
            <a:off x="8367065" y="3330716"/>
            <a:ext cx="142800" cy="3087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41" name="Google Shape;3841;p128"/>
          <p:cNvCxnSpPr/>
          <p:nvPr/>
        </p:nvCxnSpPr>
        <p:spPr>
          <a:xfrm>
            <a:off x="6219450" y="3648300"/>
            <a:ext cx="848100" cy="0"/>
          </a:xfrm>
          <a:prstGeom prst="straightConnector1">
            <a:avLst/>
          </a:prstGeom>
          <a:noFill/>
          <a:ln w="38100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842" name="Google Shape;3842;p128"/>
          <p:cNvSpPr txBox="1"/>
          <p:nvPr/>
        </p:nvSpPr>
        <p:spPr>
          <a:xfrm>
            <a:off x="6515175" y="4504540"/>
            <a:ext cx="2714400" cy="283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Cleaned Graph of</a:t>
            </a:r>
            <a:b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</a:br>
            <a: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Wikipedia Entities</a:t>
            </a:r>
            <a:endParaRPr>
              <a:solidFill>
                <a:srgbClr val="434343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7" name="Google Shape;3847;p129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3848" name="Google Shape;3848;p129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3849" name="Google Shape;3849;p129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3850" name="Google Shape;3850;p129"/>
              <p:cNvPicPr preferRelativeResize="0"/>
              <p:nvPr/>
            </p:nvPicPr>
            <p:blipFill rotWithShape="1">
              <a:blip r:embed="rId3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851" name="Google Shape;3851;p129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3852" name="Google Shape;3852;p129"/>
            <p:cNvPicPr preferRelativeResize="0"/>
            <p:nvPr/>
          </p:nvPicPr>
          <p:blipFill rotWithShape="1">
            <a:blip r:embed="rId3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53" name="Google Shape;3853;p129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Indexing</a:t>
            </a:r>
            <a:endParaRPr sz="2400"/>
          </a:p>
        </p:txBody>
      </p:sp>
      <p:pic>
        <p:nvPicPr>
          <p:cNvPr id="3854" name="Google Shape;3854;p129"/>
          <p:cNvPicPr preferRelativeResize="0"/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7062799" y="1232324"/>
            <a:ext cx="1704900" cy="1432796"/>
          </a:xfrm>
          <a:prstGeom prst="rect">
            <a:avLst/>
          </a:prstGeom>
          <a:noFill/>
          <a:ln>
            <a:noFill/>
          </a:ln>
        </p:spPr>
      </p:pic>
      <p:sp>
        <p:nvSpPr>
          <p:cNvPr id="3855" name="Google Shape;3855;p129"/>
          <p:cNvSpPr/>
          <p:nvPr/>
        </p:nvSpPr>
        <p:spPr>
          <a:xfrm>
            <a:off x="3699761" y="5246601"/>
            <a:ext cx="606000" cy="6057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6" name="Google Shape;3856;p129"/>
          <p:cNvSpPr/>
          <p:nvPr/>
        </p:nvSpPr>
        <p:spPr>
          <a:xfrm>
            <a:off x="3619363" y="4528980"/>
            <a:ext cx="339600" cy="3396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7" name="Google Shape;3857;p129"/>
          <p:cNvSpPr/>
          <p:nvPr/>
        </p:nvSpPr>
        <p:spPr>
          <a:xfrm>
            <a:off x="3377296" y="5679276"/>
            <a:ext cx="174900" cy="1749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8" name="Google Shape;3858;p129"/>
          <p:cNvSpPr/>
          <p:nvPr/>
        </p:nvSpPr>
        <p:spPr>
          <a:xfrm>
            <a:off x="4873295" y="4599199"/>
            <a:ext cx="294900" cy="2949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9" name="Google Shape;3859;p129"/>
          <p:cNvSpPr/>
          <p:nvPr/>
        </p:nvSpPr>
        <p:spPr>
          <a:xfrm>
            <a:off x="5315051" y="5480673"/>
            <a:ext cx="294900" cy="2949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0" name="Google Shape;3860;p129"/>
          <p:cNvSpPr/>
          <p:nvPr/>
        </p:nvSpPr>
        <p:spPr>
          <a:xfrm>
            <a:off x="4464287" y="5930757"/>
            <a:ext cx="294900" cy="2949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1" name="Google Shape;3861;p129"/>
          <p:cNvSpPr/>
          <p:nvPr/>
        </p:nvSpPr>
        <p:spPr>
          <a:xfrm>
            <a:off x="3248731" y="4894187"/>
            <a:ext cx="123000" cy="1230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62" name="Google Shape;3862;p129"/>
          <p:cNvCxnSpPr>
            <a:stCxn id="3861" idx="0"/>
            <a:endCxn id="3856" idx="2"/>
          </p:cNvCxnSpPr>
          <p:nvPr/>
        </p:nvCxnSpPr>
        <p:spPr>
          <a:xfrm rot="-5400000">
            <a:off x="3367081" y="4642037"/>
            <a:ext cx="195300" cy="309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63" name="Google Shape;3863;p129"/>
          <p:cNvCxnSpPr>
            <a:stCxn id="3857" idx="0"/>
            <a:endCxn id="3855" idx="2"/>
          </p:cNvCxnSpPr>
          <p:nvPr/>
        </p:nvCxnSpPr>
        <p:spPr>
          <a:xfrm rot="-5400000">
            <a:off x="3517246" y="5496876"/>
            <a:ext cx="129900" cy="2349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64" name="Google Shape;3864;p129"/>
          <p:cNvCxnSpPr>
            <a:stCxn id="3856" idx="4"/>
            <a:endCxn id="3855" idx="0"/>
          </p:cNvCxnSpPr>
          <p:nvPr/>
        </p:nvCxnSpPr>
        <p:spPr>
          <a:xfrm rot="-5400000" flipH="1">
            <a:off x="3706963" y="4950780"/>
            <a:ext cx="378000" cy="213600"/>
          </a:xfrm>
          <a:prstGeom prst="curvedConnector3">
            <a:avLst>
              <a:gd name="adj1" fmla="val 49995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65" name="Google Shape;3865;p129"/>
          <p:cNvCxnSpPr>
            <a:stCxn id="3861" idx="4"/>
            <a:endCxn id="3855" idx="1"/>
          </p:cNvCxnSpPr>
          <p:nvPr/>
        </p:nvCxnSpPr>
        <p:spPr>
          <a:xfrm rot="-5400000" flipH="1">
            <a:off x="3390331" y="4937087"/>
            <a:ext cx="318000" cy="478200"/>
          </a:xfrm>
          <a:prstGeom prst="curvedConnector3">
            <a:avLst>
              <a:gd name="adj1" fmla="val 36060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66" name="Google Shape;3866;p129"/>
          <p:cNvCxnSpPr>
            <a:stCxn id="3860" idx="0"/>
            <a:endCxn id="3855" idx="6"/>
          </p:cNvCxnSpPr>
          <p:nvPr/>
        </p:nvCxnSpPr>
        <p:spPr>
          <a:xfrm rot="5400000" flipH="1">
            <a:off x="4268087" y="5587107"/>
            <a:ext cx="381300" cy="306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67" name="Google Shape;3867;p129"/>
          <p:cNvCxnSpPr>
            <a:stCxn id="3859" idx="4"/>
            <a:endCxn id="3860" idx="6"/>
          </p:cNvCxnSpPr>
          <p:nvPr/>
        </p:nvCxnSpPr>
        <p:spPr>
          <a:xfrm rot="5400000">
            <a:off x="4959551" y="5575323"/>
            <a:ext cx="302700" cy="7032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68" name="Google Shape;3868;p129"/>
          <p:cNvCxnSpPr>
            <a:stCxn id="3857" idx="4"/>
            <a:endCxn id="3860" idx="2"/>
          </p:cNvCxnSpPr>
          <p:nvPr/>
        </p:nvCxnSpPr>
        <p:spPr>
          <a:xfrm rot="-5400000" flipH="1">
            <a:off x="3852496" y="5466426"/>
            <a:ext cx="224100" cy="9996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69" name="Google Shape;3869;p129"/>
          <p:cNvCxnSpPr>
            <a:stCxn id="3858" idx="6"/>
            <a:endCxn id="3859" idx="0"/>
          </p:cNvCxnSpPr>
          <p:nvPr/>
        </p:nvCxnSpPr>
        <p:spPr>
          <a:xfrm>
            <a:off x="5168195" y="4746649"/>
            <a:ext cx="294300" cy="7341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870" name="Google Shape;3870;p129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755900" y="1555025"/>
            <a:ext cx="3157825" cy="2300240"/>
          </a:xfrm>
          <a:prstGeom prst="rect">
            <a:avLst/>
          </a:prstGeom>
          <a:noFill/>
          <a:ln>
            <a:noFill/>
          </a:ln>
        </p:spPr>
      </p:pic>
      <p:sp>
        <p:nvSpPr>
          <p:cNvPr id="3871" name="Google Shape;3871;p129"/>
          <p:cNvSpPr/>
          <p:nvPr/>
        </p:nvSpPr>
        <p:spPr>
          <a:xfrm>
            <a:off x="1331101" y="4860510"/>
            <a:ext cx="109500" cy="1095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2" name="Google Shape;3872;p129"/>
          <p:cNvSpPr/>
          <p:nvPr/>
        </p:nvSpPr>
        <p:spPr>
          <a:xfrm>
            <a:off x="1210279" y="4416745"/>
            <a:ext cx="109500" cy="1095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3" name="Google Shape;3873;p129"/>
          <p:cNvSpPr/>
          <p:nvPr/>
        </p:nvSpPr>
        <p:spPr>
          <a:xfrm>
            <a:off x="983617" y="4978227"/>
            <a:ext cx="109500" cy="1095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4" name="Google Shape;3874;p129"/>
          <p:cNvSpPr/>
          <p:nvPr/>
        </p:nvSpPr>
        <p:spPr>
          <a:xfrm>
            <a:off x="1923440" y="4528566"/>
            <a:ext cx="109500" cy="1095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5" name="Google Shape;3875;p129"/>
          <p:cNvSpPr/>
          <p:nvPr/>
        </p:nvSpPr>
        <p:spPr>
          <a:xfrm>
            <a:off x="2120910" y="4892010"/>
            <a:ext cx="109500" cy="1095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6" name="Google Shape;3876;p129"/>
          <p:cNvSpPr/>
          <p:nvPr/>
        </p:nvSpPr>
        <p:spPr>
          <a:xfrm>
            <a:off x="1491696" y="5221518"/>
            <a:ext cx="109500" cy="1095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7" name="Google Shape;3877;p129"/>
          <p:cNvSpPr/>
          <p:nvPr/>
        </p:nvSpPr>
        <p:spPr>
          <a:xfrm>
            <a:off x="915999" y="4571092"/>
            <a:ext cx="109500" cy="1095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78" name="Google Shape;3878;p129"/>
          <p:cNvCxnSpPr>
            <a:stCxn id="3877" idx="0"/>
            <a:endCxn id="3872" idx="2"/>
          </p:cNvCxnSpPr>
          <p:nvPr/>
        </p:nvCxnSpPr>
        <p:spPr>
          <a:xfrm rot="-5400000">
            <a:off x="1040649" y="4401592"/>
            <a:ext cx="99600" cy="2394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79" name="Google Shape;3879;p129"/>
          <p:cNvCxnSpPr>
            <a:stCxn id="3873" idx="0"/>
            <a:endCxn id="3871" idx="2"/>
          </p:cNvCxnSpPr>
          <p:nvPr/>
        </p:nvCxnSpPr>
        <p:spPr>
          <a:xfrm rot="-5400000">
            <a:off x="1153267" y="4800327"/>
            <a:ext cx="63000" cy="2928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80" name="Google Shape;3880;p129"/>
          <p:cNvCxnSpPr>
            <a:stCxn id="3872" idx="4"/>
            <a:endCxn id="3871" idx="0"/>
          </p:cNvCxnSpPr>
          <p:nvPr/>
        </p:nvCxnSpPr>
        <p:spPr>
          <a:xfrm rot="-5400000" flipH="1">
            <a:off x="1158379" y="4632895"/>
            <a:ext cx="334200" cy="120900"/>
          </a:xfrm>
          <a:prstGeom prst="curvedConnector3">
            <a:avLst>
              <a:gd name="adj1" fmla="val 50010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81" name="Google Shape;3881;p129"/>
          <p:cNvCxnSpPr>
            <a:stCxn id="3877" idx="4"/>
            <a:endCxn id="3871" idx="1"/>
          </p:cNvCxnSpPr>
          <p:nvPr/>
        </p:nvCxnSpPr>
        <p:spPr>
          <a:xfrm rot="-5400000" flipH="1">
            <a:off x="1061049" y="4590292"/>
            <a:ext cx="195900" cy="376500"/>
          </a:xfrm>
          <a:prstGeom prst="curvedConnector3">
            <a:avLst>
              <a:gd name="adj1" fmla="val 45921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82" name="Google Shape;3882;p129"/>
          <p:cNvCxnSpPr>
            <a:stCxn id="3876" idx="0"/>
            <a:endCxn id="3871" idx="6"/>
          </p:cNvCxnSpPr>
          <p:nvPr/>
        </p:nvCxnSpPr>
        <p:spPr>
          <a:xfrm rot="5400000" flipH="1">
            <a:off x="1340346" y="5015418"/>
            <a:ext cx="306300" cy="1059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83" name="Google Shape;3883;p129"/>
          <p:cNvCxnSpPr>
            <a:stCxn id="3875" idx="4"/>
            <a:endCxn id="3876" idx="6"/>
          </p:cNvCxnSpPr>
          <p:nvPr/>
        </p:nvCxnSpPr>
        <p:spPr>
          <a:xfrm rot="5400000">
            <a:off x="1751010" y="4851660"/>
            <a:ext cx="274800" cy="5745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84" name="Google Shape;3884;p129"/>
          <p:cNvCxnSpPr>
            <a:stCxn id="3873" idx="4"/>
            <a:endCxn id="3876" idx="2"/>
          </p:cNvCxnSpPr>
          <p:nvPr/>
        </p:nvCxnSpPr>
        <p:spPr>
          <a:xfrm rot="-5400000" flipH="1">
            <a:off x="1170817" y="4955277"/>
            <a:ext cx="188400" cy="4533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85" name="Google Shape;3885;p129"/>
          <p:cNvCxnSpPr>
            <a:stCxn id="3874" idx="6"/>
            <a:endCxn id="3875" idx="0"/>
          </p:cNvCxnSpPr>
          <p:nvPr/>
        </p:nvCxnSpPr>
        <p:spPr>
          <a:xfrm>
            <a:off x="2032940" y="4583316"/>
            <a:ext cx="142800" cy="3087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86" name="Google Shape;3886;p129"/>
          <p:cNvSpPr txBox="1"/>
          <p:nvPr/>
        </p:nvSpPr>
        <p:spPr>
          <a:xfrm>
            <a:off x="181050" y="5528540"/>
            <a:ext cx="2714400" cy="283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Cleaned Graph of</a:t>
            </a:r>
            <a:endParaRPr>
              <a:solidFill>
                <a:srgbClr val="434343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Wikipedia Entities</a:t>
            </a:r>
            <a:endParaRPr>
              <a:solidFill>
                <a:srgbClr val="434343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87" name="Google Shape;3887;p129"/>
          <p:cNvSpPr/>
          <p:nvPr/>
        </p:nvSpPr>
        <p:spPr>
          <a:xfrm>
            <a:off x="827850" y="4376575"/>
            <a:ext cx="142800" cy="11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8" name="Google Shape;3888;p129"/>
          <p:cNvSpPr/>
          <p:nvPr/>
        </p:nvSpPr>
        <p:spPr>
          <a:xfrm>
            <a:off x="3810075" y="2741300"/>
            <a:ext cx="142800" cy="11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89" name="Google Shape;3889;p129"/>
          <p:cNvCxnSpPr>
            <a:stCxn id="3888" idx="3"/>
            <a:endCxn id="3887" idx="1"/>
          </p:cNvCxnSpPr>
          <p:nvPr/>
        </p:nvCxnSpPr>
        <p:spPr>
          <a:xfrm flipH="1">
            <a:off x="827775" y="3311450"/>
            <a:ext cx="3125100" cy="1635300"/>
          </a:xfrm>
          <a:prstGeom prst="bentConnector5">
            <a:avLst>
              <a:gd name="adj1" fmla="val -7620"/>
              <a:gd name="adj2" fmla="val 49999"/>
              <a:gd name="adj3" fmla="val 113684"/>
            </a:avLst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890" name="Google Shape;3890;p129"/>
          <p:cNvCxnSpPr/>
          <p:nvPr/>
        </p:nvCxnSpPr>
        <p:spPr>
          <a:xfrm>
            <a:off x="2390850" y="4935200"/>
            <a:ext cx="705000" cy="0"/>
          </a:xfrm>
          <a:prstGeom prst="straightConnector1">
            <a:avLst/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891" name="Google Shape;3891;p129"/>
          <p:cNvSpPr txBox="1"/>
          <p:nvPr/>
        </p:nvSpPr>
        <p:spPr>
          <a:xfrm>
            <a:off x="3076650" y="6290540"/>
            <a:ext cx="2714400" cy="283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Ranking of Wikipedia Entities</a:t>
            </a:r>
            <a:endParaRPr>
              <a:solidFill>
                <a:srgbClr val="434343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92" name="Google Shape;3892;p129"/>
          <p:cNvSpPr txBox="1">
            <a:spLocks noGrp="1"/>
          </p:cNvSpPr>
          <p:nvPr>
            <p:ph type="body" idx="1"/>
          </p:nvPr>
        </p:nvSpPr>
        <p:spPr>
          <a:xfrm>
            <a:off x="5441450" y="4485675"/>
            <a:ext cx="5274300" cy="159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238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1500"/>
              <a:buFont typeface="Lato"/>
              <a:buChar char="▷"/>
            </a:pPr>
            <a:r>
              <a:rPr lang="en" sz="1500" dirty="0">
                <a:solidFill>
                  <a:srgbClr val="0B5394"/>
                </a:solidFill>
              </a:rPr>
              <a:t>PageRank</a:t>
            </a:r>
            <a:r>
              <a:rPr lang="en" sz="1500" dirty="0"/>
              <a:t> Algorithm</a:t>
            </a:r>
            <a:endParaRPr sz="1500" dirty="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▷"/>
            </a:pPr>
            <a:r>
              <a:rPr lang="en" sz="1500" dirty="0"/>
              <a:t>Teleport vector instantiated</a:t>
            </a:r>
            <a:br>
              <a:rPr lang="en" sz="1500" dirty="0"/>
            </a:br>
            <a:r>
              <a:rPr lang="en" sz="1500" dirty="0"/>
              <a:t>by taking into account the </a:t>
            </a:r>
            <a:r>
              <a:rPr lang="en" sz="1500" dirty="0">
                <a:solidFill>
                  <a:srgbClr val="0B5394"/>
                </a:solidFill>
              </a:rPr>
              <a:t>frequency</a:t>
            </a:r>
            <a:br>
              <a:rPr lang="en" sz="1500" dirty="0"/>
            </a:br>
            <a:r>
              <a:rPr lang="en" sz="1500" dirty="0"/>
              <a:t>of an </a:t>
            </a:r>
            <a:r>
              <a:rPr lang="en" sz="1500" dirty="0">
                <a:solidFill>
                  <a:srgbClr val="0B5394"/>
                </a:solidFill>
              </a:rPr>
              <a:t>entity</a:t>
            </a:r>
            <a:r>
              <a:rPr lang="en" sz="1500" dirty="0"/>
              <a:t> annotated in the</a:t>
            </a:r>
            <a:br>
              <a:rPr lang="en" sz="1500" dirty="0"/>
            </a:br>
            <a:r>
              <a:rPr lang="en" sz="1500" dirty="0"/>
              <a:t> </a:t>
            </a:r>
            <a:r>
              <a:rPr lang="en" sz="1500" dirty="0">
                <a:solidFill>
                  <a:srgbClr val="0B5394"/>
                </a:solidFill>
              </a:rPr>
              <a:t>documents</a:t>
            </a:r>
            <a:r>
              <a:rPr lang="en" sz="1500" dirty="0"/>
              <a:t> of an author</a:t>
            </a:r>
            <a:endParaRPr sz="1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70" name="Google Shape;4270;p133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4271" name="Google Shape;4271;p133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4272" name="Google Shape;4272;p133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4273" name="Google Shape;4273;p133"/>
              <p:cNvPicPr preferRelativeResize="0"/>
              <p:nvPr/>
            </p:nvPicPr>
            <p:blipFill rotWithShape="1">
              <a:blip r:embed="rId3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274" name="Google Shape;4274;p133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4275" name="Google Shape;4275;p133"/>
            <p:cNvPicPr preferRelativeResize="0"/>
            <p:nvPr/>
          </p:nvPicPr>
          <p:blipFill rotWithShape="1">
            <a:blip r:embed="rId3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76" name="Google Shape;4276;p133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Indexing</a:t>
            </a:r>
            <a:endParaRPr sz="2400"/>
          </a:p>
        </p:txBody>
      </p:sp>
      <p:sp>
        <p:nvSpPr>
          <p:cNvPr id="4277" name="Google Shape;4277;p133"/>
          <p:cNvSpPr/>
          <p:nvPr/>
        </p:nvSpPr>
        <p:spPr>
          <a:xfrm>
            <a:off x="1509011" y="3465426"/>
            <a:ext cx="606000" cy="6057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8" name="Google Shape;4278;p133"/>
          <p:cNvSpPr/>
          <p:nvPr/>
        </p:nvSpPr>
        <p:spPr>
          <a:xfrm>
            <a:off x="1428613" y="2747805"/>
            <a:ext cx="339600" cy="3396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9" name="Google Shape;4279;p133"/>
          <p:cNvSpPr/>
          <p:nvPr/>
        </p:nvSpPr>
        <p:spPr>
          <a:xfrm>
            <a:off x="1186546" y="3898101"/>
            <a:ext cx="174900" cy="1749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0" name="Google Shape;4280;p133"/>
          <p:cNvSpPr/>
          <p:nvPr/>
        </p:nvSpPr>
        <p:spPr>
          <a:xfrm>
            <a:off x="2682545" y="2818024"/>
            <a:ext cx="294900" cy="2949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1" name="Google Shape;4281;p133"/>
          <p:cNvSpPr/>
          <p:nvPr/>
        </p:nvSpPr>
        <p:spPr>
          <a:xfrm>
            <a:off x="3124301" y="3699498"/>
            <a:ext cx="294900" cy="2949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2" name="Google Shape;4282;p133"/>
          <p:cNvSpPr/>
          <p:nvPr/>
        </p:nvSpPr>
        <p:spPr>
          <a:xfrm>
            <a:off x="2273537" y="4149582"/>
            <a:ext cx="294900" cy="2949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3" name="Google Shape;4283;p133"/>
          <p:cNvSpPr/>
          <p:nvPr/>
        </p:nvSpPr>
        <p:spPr>
          <a:xfrm>
            <a:off x="1057981" y="3113012"/>
            <a:ext cx="123000" cy="1230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284" name="Google Shape;4284;p133"/>
          <p:cNvCxnSpPr>
            <a:stCxn id="4283" idx="0"/>
            <a:endCxn id="4278" idx="2"/>
          </p:cNvCxnSpPr>
          <p:nvPr/>
        </p:nvCxnSpPr>
        <p:spPr>
          <a:xfrm rot="-5400000">
            <a:off x="1176331" y="2860862"/>
            <a:ext cx="195300" cy="309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85" name="Google Shape;4285;p133"/>
          <p:cNvCxnSpPr>
            <a:stCxn id="4279" idx="0"/>
            <a:endCxn id="4277" idx="2"/>
          </p:cNvCxnSpPr>
          <p:nvPr/>
        </p:nvCxnSpPr>
        <p:spPr>
          <a:xfrm rot="-5400000">
            <a:off x="1326496" y="3715701"/>
            <a:ext cx="129900" cy="2349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86" name="Google Shape;4286;p133"/>
          <p:cNvCxnSpPr>
            <a:stCxn id="4278" idx="4"/>
            <a:endCxn id="4277" idx="0"/>
          </p:cNvCxnSpPr>
          <p:nvPr/>
        </p:nvCxnSpPr>
        <p:spPr>
          <a:xfrm rot="-5400000" flipH="1">
            <a:off x="1516213" y="3169605"/>
            <a:ext cx="378000" cy="213600"/>
          </a:xfrm>
          <a:prstGeom prst="curvedConnector3">
            <a:avLst>
              <a:gd name="adj1" fmla="val 50003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87" name="Google Shape;4287;p133"/>
          <p:cNvCxnSpPr>
            <a:stCxn id="4283" idx="4"/>
            <a:endCxn id="4277" idx="1"/>
          </p:cNvCxnSpPr>
          <p:nvPr/>
        </p:nvCxnSpPr>
        <p:spPr>
          <a:xfrm rot="-5400000" flipH="1">
            <a:off x="1199581" y="3155912"/>
            <a:ext cx="318000" cy="478200"/>
          </a:xfrm>
          <a:prstGeom prst="curvedConnector3">
            <a:avLst>
              <a:gd name="adj1" fmla="val 36071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88" name="Google Shape;4288;p133"/>
          <p:cNvCxnSpPr>
            <a:stCxn id="4282" idx="0"/>
            <a:endCxn id="4277" idx="6"/>
          </p:cNvCxnSpPr>
          <p:nvPr/>
        </p:nvCxnSpPr>
        <p:spPr>
          <a:xfrm rot="5400000" flipH="1">
            <a:off x="2077337" y="3805932"/>
            <a:ext cx="381300" cy="306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89" name="Google Shape;4289;p133"/>
          <p:cNvCxnSpPr>
            <a:stCxn id="4281" idx="4"/>
            <a:endCxn id="4282" idx="6"/>
          </p:cNvCxnSpPr>
          <p:nvPr/>
        </p:nvCxnSpPr>
        <p:spPr>
          <a:xfrm rot="5400000">
            <a:off x="2768801" y="3794148"/>
            <a:ext cx="302700" cy="7032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90" name="Google Shape;4290;p133"/>
          <p:cNvCxnSpPr>
            <a:stCxn id="4279" idx="4"/>
            <a:endCxn id="4282" idx="2"/>
          </p:cNvCxnSpPr>
          <p:nvPr/>
        </p:nvCxnSpPr>
        <p:spPr>
          <a:xfrm rot="-5400000" flipH="1">
            <a:off x="1661746" y="3685251"/>
            <a:ext cx="224100" cy="9996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91" name="Google Shape;4291;p133"/>
          <p:cNvCxnSpPr>
            <a:stCxn id="4280" idx="6"/>
            <a:endCxn id="4281" idx="0"/>
          </p:cNvCxnSpPr>
          <p:nvPr/>
        </p:nvCxnSpPr>
        <p:spPr>
          <a:xfrm>
            <a:off x="2977445" y="2965474"/>
            <a:ext cx="294300" cy="7341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92" name="Google Shape;4292;p133"/>
          <p:cNvSpPr txBox="1"/>
          <p:nvPr/>
        </p:nvSpPr>
        <p:spPr>
          <a:xfrm>
            <a:off x="885900" y="4509365"/>
            <a:ext cx="2714400" cy="283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Graph of Ranked</a:t>
            </a:r>
            <a:b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</a:br>
            <a:r>
              <a:rPr lang="en">
                <a:solidFill>
                  <a:srgbClr val="434343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Wikipedia Entities</a:t>
            </a:r>
            <a:endParaRPr>
              <a:solidFill>
                <a:srgbClr val="434343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293" name="Google Shape;4293;p1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8675" y="3555002"/>
            <a:ext cx="1636798" cy="432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4" name="Google Shape;4294;p133" descr="elasticsearch-log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3725" y="1954219"/>
            <a:ext cx="1841752" cy="563575"/>
          </a:xfrm>
          <a:prstGeom prst="rect">
            <a:avLst/>
          </a:prstGeom>
          <a:noFill/>
          <a:ln>
            <a:noFill/>
          </a:ln>
        </p:spPr>
      </p:pic>
      <p:sp>
        <p:nvSpPr>
          <p:cNvPr id="4295" name="Google Shape;4295;p133"/>
          <p:cNvSpPr txBox="1"/>
          <p:nvPr/>
        </p:nvSpPr>
        <p:spPr>
          <a:xfrm>
            <a:off x="5474650" y="2286225"/>
            <a:ext cx="1841700" cy="10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  <a:t>Documents indexed</a:t>
            </a:r>
            <a:b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  <a:t>with Elasticsearch</a:t>
            </a:r>
            <a:endParaRPr sz="1500"/>
          </a:p>
        </p:txBody>
      </p:sp>
      <p:pic>
        <p:nvPicPr>
          <p:cNvPr id="4296" name="Google Shape;4296;p1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57075" y="2269901"/>
            <a:ext cx="524625" cy="52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7" name="Google Shape;4297;p1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943578" y="1840572"/>
            <a:ext cx="769200" cy="99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8" name="Google Shape;4298;p1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76075" y="3555788"/>
            <a:ext cx="524625" cy="52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9" name="Google Shape;4299;p1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962578" y="3126459"/>
            <a:ext cx="769200" cy="9970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00" name="Google Shape;4300;p133"/>
          <p:cNvCxnSpPr>
            <a:stCxn id="4301" idx="3"/>
          </p:cNvCxnSpPr>
          <p:nvPr/>
        </p:nvCxnSpPr>
        <p:spPr>
          <a:xfrm>
            <a:off x="3600375" y="3758825"/>
            <a:ext cx="1838100" cy="600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302" name="Google Shape;4302;p133"/>
          <p:cNvSpPr/>
          <p:nvPr/>
        </p:nvSpPr>
        <p:spPr>
          <a:xfrm>
            <a:off x="5702100" y="4483750"/>
            <a:ext cx="1543500" cy="27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3" name="Google Shape;4303;p133"/>
          <p:cNvSpPr txBox="1"/>
          <p:nvPr/>
        </p:nvSpPr>
        <p:spPr>
          <a:xfrm>
            <a:off x="5398450" y="3810225"/>
            <a:ext cx="2434500" cy="10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Pairs of </a:t>
            </a:r>
            <a:r>
              <a:rPr lang="en">
                <a:solidFill>
                  <a:srgbClr val="6AA84F"/>
                </a:solidFill>
              </a:rPr>
              <a:t>(Author, DocIDs)</a:t>
            </a:r>
            <a:endParaRPr>
              <a:solidFill>
                <a:srgbClr val="6AA84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rgbClr val="EE6EAD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01" name="Google Shape;4301;p133"/>
          <p:cNvSpPr/>
          <p:nvPr/>
        </p:nvSpPr>
        <p:spPr>
          <a:xfrm>
            <a:off x="815775" y="2582525"/>
            <a:ext cx="2784600" cy="2352600"/>
          </a:xfrm>
          <a:prstGeom prst="rect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8" name="Google Shape;4308;p134"/>
          <p:cNvSpPr txBox="1"/>
          <p:nvPr/>
        </p:nvSpPr>
        <p:spPr>
          <a:xfrm>
            <a:off x="5398450" y="4129677"/>
            <a:ext cx="3989400" cy="10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Pairs of </a:t>
            </a:r>
            <a:r>
              <a:rPr lang="en">
                <a:solidFill>
                  <a:srgbClr val="6AA84F"/>
                </a:solidFill>
              </a:rPr>
              <a:t>(Author, DocIDs)</a:t>
            </a:r>
            <a:br>
              <a:rPr lang="en">
                <a:solidFill>
                  <a:srgbClr val="6AA84F"/>
                </a:solidFill>
              </a:rPr>
            </a:br>
            <a:r>
              <a:rPr lang="en">
                <a:solidFill>
                  <a:srgbClr val="6AA84F"/>
                </a:solidFill>
              </a:rPr>
              <a:t>		+</a:t>
            </a:r>
            <a:endParaRPr>
              <a:solidFill>
                <a:srgbClr val="6AA84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AA84F"/>
                </a:solidFill>
              </a:rPr>
              <a:t>Pairs of(Author, Graph of Ranked</a:t>
            </a:r>
            <a:br>
              <a:rPr lang="en">
                <a:solidFill>
                  <a:srgbClr val="6AA84F"/>
                </a:solidFill>
              </a:rPr>
            </a:br>
            <a:r>
              <a:rPr lang="en">
                <a:solidFill>
                  <a:srgbClr val="6AA84F"/>
                </a:solidFill>
              </a:rPr>
              <a:t>                           Wikipedia Entities)</a:t>
            </a:r>
            <a:endParaRPr>
              <a:solidFill>
                <a:srgbClr val="6AA84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rgbClr val="EE6EAD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309" name="Google Shape;4309;p134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4310" name="Google Shape;4310;p134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4311" name="Google Shape;4311;p134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4312" name="Google Shape;4312;p134"/>
              <p:cNvPicPr preferRelativeResize="0"/>
              <p:nvPr/>
            </p:nvPicPr>
            <p:blipFill rotWithShape="1">
              <a:blip r:embed="rId3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313" name="Google Shape;4313;p134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4314" name="Google Shape;4314;p134"/>
            <p:cNvPicPr preferRelativeResize="0"/>
            <p:nvPr/>
          </p:nvPicPr>
          <p:blipFill rotWithShape="1">
            <a:blip r:embed="rId3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315" name="Google Shape;4315;p134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Indexing</a:t>
            </a:r>
            <a:endParaRPr sz="2400"/>
          </a:p>
        </p:txBody>
      </p:sp>
      <p:pic>
        <p:nvPicPr>
          <p:cNvPr id="4316" name="Google Shape;4316;p1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8675" y="3555002"/>
            <a:ext cx="1636798" cy="432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7" name="Google Shape;4317;p134" descr="elasticsearch-log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3725" y="1954219"/>
            <a:ext cx="1841752" cy="563575"/>
          </a:xfrm>
          <a:prstGeom prst="rect">
            <a:avLst/>
          </a:prstGeom>
          <a:noFill/>
          <a:ln>
            <a:noFill/>
          </a:ln>
        </p:spPr>
      </p:pic>
      <p:sp>
        <p:nvSpPr>
          <p:cNvPr id="4318" name="Google Shape;4318;p134"/>
          <p:cNvSpPr txBox="1"/>
          <p:nvPr/>
        </p:nvSpPr>
        <p:spPr>
          <a:xfrm>
            <a:off x="5474650" y="2286225"/>
            <a:ext cx="1841700" cy="10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  <a:t>Documents indexed</a:t>
            </a:r>
            <a:b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500">
                <a:solidFill>
                  <a:srgbClr val="EE6EAD"/>
                </a:solidFill>
                <a:latin typeface="Lato"/>
                <a:ea typeface="Lato"/>
                <a:cs typeface="Lato"/>
                <a:sym typeface="Lato"/>
              </a:rPr>
              <a:t>with Elasticsearch</a:t>
            </a:r>
            <a:endParaRPr sz="1500"/>
          </a:p>
        </p:txBody>
      </p:sp>
      <p:pic>
        <p:nvPicPr>
          <p:cNvPr id="4319" name="Google Shape;4319;p1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57075" y="2269901"/>
            <a:ext cx="524625" cy="52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0" name="Google Shape;4320;p1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943578" y="1840572"/>
            <a:ext cx="769200" cy="99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1" name="Google Shape;4321;p1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76075" y="3555788"/>
            <a:ext cx="524625" cy="52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2" name="Google Shape;4322;p1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962578" y="3126459"/>
            <a:ext cx="769200" cy="997025"/>
          </a:xfrm>
          <a:prstGeom prst="rect">
            <a:avLst/>
          </a:prstGeom>
          <a:noFill/>
          <a:ln>
            <a:noFill/>
          </a:ln>
        </p:spPr>
      </p:pic>
      <p:sp>
        <p:nvSpPr>
          <p:cNvPr id="4323" name="Google Shape;4323;p134"/>
          <p:cNvSpPr/>
          <p:nvPr/>
        </p:nvSpPr>
        <p:spPr>
          <a:xfrm>
            <a:off x="411400" y="3062250"/>
            <a:ext cx="4667100" cy="733500"/>
          </a:xfrm>
          <a:prstGeom prst="rect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4" name="Google Shape;4324;p134"/>
          <p:cNvSpPr/>
          <p:nvPr/>
        </p:nvSpPr>
        <p:spPr>
          <a:xfrm>
            <a:off x="458950" y="3105113"/>
            <a:ext cx="4572000" cy="6477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5" name="Google Shape;4325;p134"/>
          <p:cNvSpPr txBox="1"/>
          <p:nvPr/>
        </p:nvSpPr>
        <p:spPr>
          <a:xfrm>
            <a:off x="458950" y="3128075"/>
            <a:ext cx="4572000" cy="5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Indexing Completed!</a:t>
            </a:r>
            <a:endParaRPr sz="3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0" name="Google Shape;4330;p135"/>
          <p:cNvSpPr txBox="1"/>
          <p:nvPr/>
        </p:nvSpPr>
        <p:spPr>
          <a:xfrm>
            <a:off x="1835940" y="2672850"/>
            <a:ext cx="6678600" cy="14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1.	Retrieve relevant documents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2.	Score each author wrt documents’ rank (BM25)</a:t>
            </a:r>
            <a:endParaRPr/>
          </a:p>
        </p:txBody>
      </p:sp>
      <p:grpSp>
        <p:nvGrpSpPr>
          <p:cNvPr id="4331" name="Google Shape;4331;p135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4332" name="Google Shape;4332;p135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4333" name="Google Shape;4333;p135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4334" name="Google Shape;4334;p135"/>
              <p:cNvPicPr preferRelativeResize="0"/>
              <p:nvPr/>
            </p:nvPicPr>
            <p:blipFill rotWithShape="1">
              <a:blip r:embed="rId3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335" name="Google Shape;4335;p135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4336" name="Google Shape;4336;p135"/>
            <p:cNvPicPr preferRelativeResize="0"/>
            <p:nvPr/>
          </p:nvPicPr>
          <p:blipFill rotWithShape="1">
            <a:blip r:embed="rId3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337" name="Google Shape;4337;p135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Query Time: Two Strategies</a:t>
            </a:r>
            <a:endParaRPr sz="2400"/>
          </a:p>
        </p:txBody>
      </p:sp>
      <p:sp>
        <p:nvSpPr>
          <p:cNvPr id="4338" name="Google Shape;4338;p135"/>
          <p:cNvSpPr txBox="1">
            <a:spLocks noGrp="1"/>
          </p:cNvSpPr>
          <p:nvPr>
            <p:ph type="body" idx="1"/>
          </p:nvPr>
        </p:nvSpPr>
        <p:spPr>
          <a:xfrm>
            <a:off x="825725" y="1706925"/>
            <a:ext cx="78999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2000"/>
              <a:buFont typeface="Lato"/>
              <a:buChar char="▷"/>
            </a:pPr>
            <a:r>
              <a:rPr lang="en" sz="2000"/>
              <a:t>Jointly combine </a:t>
            </a:r>
            <a:r>
              <a:rPr lang="en" sz="2000">
                <a:solidFill>
                  <a:srgbClr val="F20253"/>
                </a:solidFill>
              </a:rPr>
              <a:t>two</a:t>
            </a:r>
            <a:r>
              <a:rPr lang="en" sz="2000"/>
              <a:t> different </a:t>
            </a:r>
            <a:r>
              <a:rPr lang="en" sz="2000">
                <a:solidFill>
                  <a:srgbClr val="F20253"/>
                </a:solidFill>
              </a:rPr>
              <a:t>Authors’ Scoring Strategies</a:t>
            </a:r>
            <a:endParaRPr sz="2000">
              <a:solidFill>
                <a:srgbClr val="F20253"/>
              </a:solidFill>
            </a:endParaRPr>
          </a:p>
        </p:txBody>
      </p:sp>
      <p:sp>
        <p:nvSpPr>
          <p:cNvPr id="4339" name="Google Shape;4339;p135"/>
          <p:cNvSpPr txBox="1">
            <a:spLocks noGrp="1"/>
          </p:cNvSpPr>
          <p:nvPr>
            <p:ph type="body" idx="1"/>
          </p:nvPr>
        </p:nvSpPr>
        <p:spPr>
          <a:xfrm>
            <a:off x="56790" y="2468925"/>
            <a:ext cx="78999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71600" marR="0" lvl="1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3D85C6"/>
              </a:buClr>
              <a:buSzPts val="2000"/>
              <a:buFont typeface="Lato"/>
              <a:buChar char="○"/>
            </a:pPr>
            <a:r>
              <a:rPr lang="en" sz="2000">
                <a:solidFill>
                  <a:srgbClr val="3D85C6"/>
                </a:solidFill>
              </a:rPr>
              <a:t>Document-Centric</a:t>
            </a:r>
            <a:endParaRPr sz="2000">
              <a:solidFill>
                <a:srgbClr val="3D85C6"/>
              </a:solidFill>
            </a:endParaRPr>
          </a:p>
        </p:txBody>
      </p:sp>
      <p:sp>
        <p:nvSpPr>
          <p:cNvPr id="4340" name="Google Shape;4340;p135"/>
          <p:cNvSpPr txBox="1"/>
          <p:nvPr/>
        </p:nvSpPr>
        <p:spPr>
          <a:xfrm>
            <a:off x="1835940" y="4349250"/>
            <a:ext cx="7793700" cy="14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1.	Retrieve relevant authors (wrt query Wikipedia entities)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2.	Score each author wrt entities relevance</a:t>
            </a:r>
            <a:endParaRPr/>
          </a:p>
        </p:txBody>
      </p:sp>
      <p:sp>
        <p:nvSpPr>
          <p:cNvPr id="4341" name="Google Shape;4341;p135"/>
          <p:cNvSpPr txBox="1">
            <a:spLocks noGrp="1"/>
          </p:cNvSpPr>
          <p:nvPr>
            <p:ph type="body" idx="1"/>
          </p:nvPr>
        </p:nvSpPr>
        <p:spPr>
          <a:xfrm>
            <a:off x="56790" y="4145325"/>
            <a:ext cx="78999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71600" marR="0" lvl="1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AA84F"/>
              </a:buClr>
              <a:buSzPts val="2000"/>
              <a:buFont typeface="Lato"/>
              <a:buChar char="○"/>
            </a:pPr>
            <a:r>
              <a:rPr lang="en" sz="2000" dirty="0">
                <a:solidFill>
                  <a:srgbClr val="6AA84F"/>
                </a:solidFill>
              </a:rPr>
              <a:t>Profile-Centric</a:t>
            </a:r>
            <a:endParaRPr sz="2000" dirty="0">
              <a:solidFill>
                <a:srgbClr val="6AA84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5"/>
          <p:cNvSpPr txBox="1">
            <a:spLocks noGrp="1"/>
          </p:cNvSpPr>
          <p:nvPr>
            <p:ph type="ctrTitle"/>
          </p:nvPr>
        </p:nvSpPr>
        <p:spPr>
          <a:xfrm>
            <a:off x="126675" y="2111125"/>
            <a:ext cx="8852100" cy="154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7ECEFD"/>
                </a:solidFill>
              </a:rPr>
              <a:t>0</a:t>
            </a:r>
            <a:endParaRPr sz="7200">
              <a:solidFill>
                <a:srgbClr val="7ECEFD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46" name="Google Shape;4346;p136"/>
          <p:cNvCxnSpPr/>
          <p:nvPr/>
        </p:nvCxnSpPr>
        <p:spPr>
          <a:xfrm rot="-5400000" flipH="1">
            <a:off x="5661275" y="4471900"/>
            <a:ext cx="5832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4347" name="Google Shape;4347;p136"/>
          <p:cNvGrpSpPr/>
          <p:nvPr/>
        </p:nvGrpSpPr>
        <p:grpSpPr>
          <a:xfrm>
            <a:off x="5347297" y="5544511"/>
            <a:ext cx="782403" cy="665742"/>
            <a:chOff x="9097567" y="9738396"/>
            <a:chExt cx="1448358" cy="1232400"/>
          </a:xfrm>
        </p:grpSpPr>
        <p:pic>
          <p:nvPicPr>
            <p:cNvPr id="4348" name="Google Shape;4348;p136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49" name="Google Shape;4349;p136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0" name="Google Shape;4350;p136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1" name="Google Shape;4351;p136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2" name="Google Shape;4352;p136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3" name="Google Shape;4353;p136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4" name="Google Shape;4354;p136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5" name="Google Shape;4355;p136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6" name="Google Shape;4356;p136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57" name="Google Shape;4357;p136"/>
          <p:cNvGrpSpPr/>
          <p:nvPr/>
        </p:nvGrpSpPr>
        <p:grpSpPr>
          <a:xfrm>
            <a:off x="5352193" y="4624291"/>
            <a:ext cx="782403" cy="665742"/>
            <a:chOff x="9097567" y="9738396"/>
            <a:chExt cx="1448358" cy="1232400"/>
          </a:xfrm>
        </p:grpSpPr>
        <p:pic>
          <p:nvPicPr>
            <p:cNvPr id="4358" name="Google Shape;4358;p136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59" name="Google Shape;4359;p136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0" name="Google Shape;4360;p136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1" name="Google Shape;4361;p136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2" name="Google Shape;4362;p136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3" name="Google Shape;4363;p136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4" name="Google Shape;4364;p136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5" name="Google Shape;4365;p136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6" name="Google Shape;4366;p136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7" name="Google Shape;4367;p136"/>
          <p:cNvGrpSpPr/>
          <p:nvPr/>
        </p:nvGrpSpPr>
        <p:grpSpPr>
          <a:xfrm>
            <a:off x="5347297" y="5078961"/>
            <a:ext cx="782403" cy="665742"/>
            <a:chOff x="9097567" y="9738396"/>
            <a:chExt cx="1448358" cy="1232400"/>
          </a:xfrm>
        </p:grpSpPr>
        <p:pic>
          <p:nvPicPr>
            <p:cNvPr id="4368" name="Google Shape;4368;p136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69" name="Google Shape;4369;p136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0" name="Google Shape;4370;p136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1" name="Google Shape;4371;p136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2" name="Google Shape;4372;p136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3" name="Google Shape;4373;p136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4" name="Google Shape;4374;p136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5" name="Google Shape;4375;p136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6" name="Google Shape;4376;p136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77" name="Google Shape;4377;p136"/>
          <p:cNvSpPr txBox="1"/>
          <p:nvPr/>
        </p:nvSpPr>
        <p:spPr>
          <a:xfrm>
            <a:off x="1582840" y="1690098"/>
            <a:ext cx="1830000" cy="6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i="1">
                <a:solidFill>
                  <a:srgbClr val="434343"/>
                </a:solidFill>
                <a:latin typeface="Tinos"/>
                <a:ea typeface="Tinos"/>
                <a:cs typeface="Tinos"/>
                <a:sym typeface="Tinos"/>
              </a:rPr>
              <a:t>Query</a:t>
            </a:r>
            <a:endParaRPr sz="2000" i="1">
              <a:solidFill>
                <a:srgbClr val="434343"/>
              </a:solidFill>
              <a:latin typeface="Tinos"/>
              <a:ea typeface="Tinos"/>
              <a:cs typeface="Tinos"/>
              <a:sym typeface="Tino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i="1">
              <a:solidFill>
                <a:srgbClr val="434343"/>
              </a:solidFill>
              <a:latin typeface="Tinos"/>
              <a:ea typeface="Tinos"/>
              <a:cs typeface="Tinos"/>
              <a:sym typeface="Tinos"/>
            </a:endParaRPr>
          </a:p>
        </p:txBody>
      </p:sp>
      <p:grpSp>
        <p:nvGrpSpPr>
          <p:cNvPr id="4378" name="Google Shape;4378;p136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4379" name="Google Shape;4379;p136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4380" name="Google Shape;4380;p136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4381" name="Google Shape;4381;p136"/>
              <p:cNvPicPr preferRelativeResize="0"/>
              <p:nvPr/>
            </p:nvPicPr>
            <p:blipFill rotWithShape="1">
              <a:blip r:embed="rId4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382" name="Google Shape;4382;p136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4383" name="Google Shape;4383;p136"/>
            <p:cNvPicPr preferRelativeResize="0"/>
            <p:nvPr/>
          </p:nvPicPr>
          <p:blipFill rotWithShape="1">
            <a:blip r:embed="rId4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384" name="Google Shape;4384;p136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Query Time: Document-Centric Strategy</a:t>
            </a:r>
            <a:endParaRPr sz="2400"/>
          </a:p>
        </p:txBody>
      </p:sp>
      <p:sp>
        <p:nvSpPr>
          <p:cNvPr id="4385" name="Google Shape;4385;p136"/>
          <p:cNvSpPr/>
          <p:nvPr/>
        </p:nvSpPr>
        <p:spPr>
          <a:xfrm>
            <a:off x="444391" y="1859425"/>
            <a:ext cx="1041900" cy="181800"/>
          </a:xfrm>
          <a:prstGeom prst="rect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86" name="Google Shape;4386;p136"/>
          <p:cNvCxnSpPr/>
          <p:nvPr/>
        </p:nvCxnSpPr>
        <p:spPr>
          <a:xfrm>
            <a:off x="521146" y="1951398"/>
            <a:ext cx="876300" cy="0"/>
          </a:xfrm>
          <a:prstGeom prst="straightConnector1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387" name="Google Shape;4387;p1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47238" y="1722501"/>
            <a:ext cx="524625" cy="524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88" name="Google Shape;4388;p136"/>
          <p:cNvCxnSpPr/>
          <p:nvPr/>
        </p:nvCxnSpPr>
        <p:spPr>
          <a:xfrm>
            <a:off x="2538863" y="1999100"/>
            <a:ext cx="7026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4389" name="Google Shape;4389;p136" descr="elasticsearch-logo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36552" y="1722498"/>
            <a:ext cx="1412022" cy="4320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90" name="Google Shape;4390;p136"/>
          <p:cNvGrpSpPr/>
          <p:nvPr/>
        </p:nvGrpSpPr>
        <p:grpSpPr>
          <a:xfrm>
            <a:off x="2355260" y="3556681"/>
            <a:ext cx="550213" cy="721352"/>
            <a:chOff x="13619190" y="9692325"/>
            <a:chExt cx="1447166" cy="1896300"/>
          </a:xfrm>
        </p:grpSpPr>
        <p:pic>
          <p:nvPicPr>
            <p:cNvPr id="4391" name="Google Shape;4391;p136"/>
            <p:cNvPicPr preferRelativeResize="0"/>
            <p:nvPr/>
          </p:nvPicPr>
          <p:blipFill rotWithShape="1">
            <a:blip r:embed="rId7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92" name="Google Shape;4392;p136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93" name="Google Shape;4393;p136"/>
          <p:cNvSpPr/>
          <p:nvPr/>
        </p:nvSpPr>
        <p:spPr>
          <a:xfrm>
            <a:off x="2308040" y="3624265"/>
            <a:ext cx="528900" cy="709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94" name="Google Shape;4394;p136"/>
          <p:cNvGrpSpPr/>
          <p:nvPr/>
        </p:nvGrpSpPr>
        <p:grpSpPr>
          <a:xfrm>
            <a:off x="2298194" y="3618966"/>
            <a:ext cx="550213" cy="721352"/>
            <a:chOff x="13619190" y="9692325"/>
            <a:chExt cx="1447166" cy="1896300"/>
          </a:xfrm>
        </p:grpSpPr>
        <p:pic>
          <p:nvPicPr>
            <p:cNvPr id="4395" name="Google Shape;4395;p136"/>
            <p:cNvPicPr preferRelativeResize="0"/>
            <p:nvPr/>
          </p:nvPicPr>
          <p:blipFill rotWithShape="1">
            <a:blip r:embed="rId7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96" name="Google Shape;4396;p136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97" name="Google Shape;4397;p136"/>
          <p:cNvSpPr/>
          <p:nvPr/>
        </p:nvSpPr>
        <p:spPr>
          <a:xfrm>
            <a:off x="2251041" y="3696287"/>
            <a:ext cx="528900" cy="709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98" name="Google Shape;4398;p136"/>
          <p:cNvGrpSpPr/>
          <p:nvPr/>
        </p:nvGrpSpPr>
        <p:grpSpPr>
          <a:xfrm>
            <a:off x="2241196" y="3690988"/>
            <a:ext cx="550213" cy="721352"/>
            <a:chOff x="13619190" y="9692325"/>
            <a:chExt cx="1447166" cy="1896300"/>
          </a:xfrm>
        </p:grpSpPr>
        <p:pic>
          <p:nvPicPr>
            <p:cNvPr id="4399" name="Google Shape;4399;p136"/>
            <p:cNvPicPr preferRelativeResize="0"/>
            <p:nvPr/>
          </p:nvPicPr>
          <p:blipFill rotWithShape="1">
            <a:blip r:embed="rId7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00" name="Google Shape;4400;p136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01" name="Google Shape;4401;p136"/>
          <p:cNvSpPr/>
          <p:nvPr/>
        </p:nvSpPr>
        <p:spPr>
          <a:xfrm>
            <a:off x="2179299" y="3765280"/>
            <a:ext cx="547500" cy="719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402" name="Google Shape;4402;p136"/>
          <p:cNvPicPr preferRelativeResize="0"/>
          <p:nvPr/>
        </p:nvPicPr>
        <p:blipFill rotWithShape="1">
          <a:blip r:embed="rId7">
            <a:alphaModFix amt="30000"/>
          </a:blip>
          <a:srcRect t="18786" r="19717" b="-8"/>
          <a:stretch/>
        </p:blipFill>
        <p:spPr>
          <a:xfrm>
            <a:off x="2177822" y="3760919"/>
            <a:ext cx="550274" cy="721426"/>
          </a:xfrm>
          <a:prstGeom prst="rect">
            <a:avLst/>
          </a:prstGeom>
          <a:noFill/>
          <a:ln>
            <a:noFill/>
          </a:ln>
        </p:spPr>
      </p:pic>
      <p:sp>
        <p:nvSpPr>
          <p:cNvPr id="4403" name="Google Shape;4403;p136"/>
          <p:cNvSpPr txBox="1"/>
          <p:nvPr/>
        </p:nvSpPr>
        <p:spPr>
          <a:xfrm flipH="1">
            <a:off x="406782" y="4517350"/>
            <a:ext cx="41745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Ranked Documents</a:t>
            </a:r>
            <a:endParaRPr sz="20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404" name="Google Shape;4404;p13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848563" y="3673352"/>
            <a:ext cx="1636798" cy="432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5" name="Google Shape;4405;p1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32163" y="3673338"/>
            <a:ext cx="524625" cy="524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06" name="Google Shape;4406;p136"/>
          <p:cNvCxnSpPr/>
          <p:nvPr/>
        </p:nvCxnSpPr>
        <p:spPr>
          <a:xfrm>
            <a:off x="3436550" y="3995800"/>
            <a:ext cx="1228200" cy="0"/>
          </a:xfrm>
          <a:prstGeom prst="straightConnector1">
            <a:avLst/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4407" name="Google Shape;4407;p136"/>
          <p:cNvGrpSpPr/>
          <p:nvPr/>
        </p:nvGrpSpPr>
        <p:grpSpPr>
          <a:xfrm>
            <a:off x="6081960" y="5056606"/>
            <a:ext cx="550213" cy="721352"/>
            <a:chOff x="13619190" y="9692325"/>
            <a:chExt cx="1447166" cy="1896300"/>
          </a:xfrm>
        </p:grpSpPr>
        <p:pic>
          <p:nvPicPr>
            <p:cNvPr id="4408" name="Google Shape;4408;p136"/>
            <p:cNvPicPr preferRelativeResize="0"/>
            <p:nvPr/>
          </p:nvPicPr>
          <p:blipFill rotWithShape="1">
            <a:blip r:embed="rId7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09" name="Google Shape;4409;p136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10" name="Google Shape;4410;p136"/>
          <p:cNvSpPr/>
          <p:nvPr/>
        </p:nvSpPr>
        <p:spPr>
          <a:xfrm>
            <a:off x="6034740" y="5124190"/>
            <a:ext cx="528900" cy="709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11" name="Google Shape;4411;p136"/>
          <p:cNvGrpSpPr/>
          <p:nvPr/>
        </p:nvGrpSpPr>
        <p:grpSpPr>
          <a:xfrm>
            <a:off x="6024894" y="5118891"/>
            <a:ext cx="550213" cy="721352"/>
            <a:chOff x="13619190" y="9692325"/>
            <a:chExt cx="1447166" cy="1896300"/>
          </a:xfrm>
        </p:grpSpPr>
        <p:pic>
          <p:nvPicPr>
            <p:cNvPr id="4412" name="Google Shape;4412;p136"/>
            <p:cNvPicPr preferRelativeResize="0"/>
            <p:nvPr/>
          </p:nvPicPr>
          <p:blipFill rotWithShape="1">
            <a:blip r:embed="rId7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13" name="Google Shape;4413;p136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14" name="Google Shape;4414;p136"/>
          <p:cNvSpPr/>
          <p:nvPr/>
        </p:nvSpPr>
        <p:spPr>
          <a:xfrm>
            <a:off x="5977741" y="5196212"/>
            <a:ext cx="528900" cy="709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15" name="Google Shape;4415;p136"/>
          <p:cNvGrpSpPr/>
          <p:nvPr/>
        </p:nvGrpSpPr>
        <p:grpSpPr>
          <a:xfrm>
            <a:off x="5967896" y="5190913"/>
            <a:ext cx="550213" cy="721352"/>
            <a:chOff x="13619190" y="9692325"/>
            <a:chExt cx="1447166" cy="1896300"/>
          </a:xfrm>
        </p:grpSpPr>
        <p:pic>
          <p:nvPicPr>
            <p:cNvPr id="4416" name="Google Shape;4416;p136"/>
            <p:cNvPicPr preferRelativeResize="0"/>
            <p:nvPr/>
          </p:nvPicPr>
          <p:blipFill rotWithShape="1">
            <a:blip r:embed="rId7">
              <a:alphaModFix amt="30000"/>
            </a:blip>
            <a:srcRect t="18786" r="19717" b="-8"/>
            <a:stretch/>
          </p:blipFill>
          <p:spPr>
            <a:xfrm>
              <a:off x="13619190" y="9692325"/>
              <a:ext cx="1447166" cy="1896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17" name="Google Shape;4417;p136"/>
            <p:cNvSpPr/>
            <p:nvPr/>
          </p:nvSpPr>
          <p:spPr>
            <a:xfrm>
              <a:off x="13767375" y="9870775"/>
              <a:ext cx="1132500" cy="148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18" name="Google Shape;4418;p136"/>
          <p:cNvSpPr/>
          <p:nvPr/>
        </p:nvSpPr>
        <p:spPr>
          <a:xfrm>
            <a:off x="5905999" y="5265205"/>
            <a:ext cx="547500" cy="719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419" name="Google Shape;4419;p136"/>
          <p:cNvPicPr preferRelativeResize="0"/>
          <p:nvPr/>
        </p:nvPicPr>
        <p:blipFill rotWithShape="1">
          <a:blip r:embed="rId7">
            <a:alphaModFix amt="30000"/>
          </a:blip>
          <a:srcRect t="18786" r="19717" b="-8"/>
          <a:stretch/>
        </p:blipFill>
        <p:spPr>
          <a:xfrm>
            <a:off x="5904522" y="5260844"/>
            <a:ext cx="550274" cy="721426"/>
          </a:xfrm>
          <a:prstGeom prst="rect">
            <a:avLst/>
          </a:prstGeom>
          <a:noFill/>
          <a:ln>
            <a:noFill/>
          </a:ln>
        </p:spPr>
      </p:pic>
      <p:sp>
        <p:nvSpPr>
          <p:cNvPr id="4420" name="Google Shape;4420;p136"/>
          <p:cNvSpPr/>
          <p:nvPr/>
        </p:nvSpPr>
        <p:spPr>
          <a:xfrm>
            <a:off x="2019900" y="3368550"/>
            <a:ext cx="1228200" cy="1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421" name="Google Shape;4421;p136"/>
          <p:cNvCxnSpPr>
            <a:stCxn id="4389" idx="2"/>
            <a:endCxn id="4420" idx="0"/>
          </p:cNvCxnSpPr>
          <p:nvPr/>
        </p:nvCxnSpPr>
        <p:spPr>
          <a:xfrm rot="5400000">
            <a:off x="2781163" y="2007273"/>
            <a:ext cx="1214100" cy="1508700"/>
          </a:xfrm>
          <a:prstGeom prst="bentConnector3">
            <a:avLst>
              <a:gd name="adj1" fmla="val 49995"/>
            </a:avLst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422" name="Google Shape;4422;p136"/>
          <p:cNvSpPr txBox="1"/>
          <p:nvPr/>
        </p:nvSpPr>
        <p:spPr>
          <a:xfrm flipH="1">
            <a:off x="2359253" y="2684904"/>
            <a:ext cx="27609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73763"/>
                </a:solidFill>
                <a:latin typeface="Lato"/>
                <a:ea typeface="Lato"/>
                <a:cs typeface="Lato"/>
                <a:sym typeface="Lato"/>
              </a:rPr>
              <a:t>BM25</a:t>
            </a:r>
            <a:endParaRPr sz="2000">
              <a:solidFill>
                <a:srgbClr val="07376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23" name="Google Shape;4423;p136"/>
          <p:cNvSpPr txBox="1"/>
          <p:nvPr/>
        </p:nvSpPr>
        <p:spPr>
          <a:xfrm flipH="1">
            <a:off x="3412849" y="6106186"/>
            <a:ext cx="4978500" cy="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Pairs (Authors, Ranked Documents)</a:t>
            </a:r>
            <a:endParaRPr sz="20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28" name="Google Shape;4428;p137"/>
          <p:cNvGrpSpPr/>
          <p:nvPr/>
        </p:nvGrpSpPr>
        <p:grpSpPr>
          <a:xfrm>
            <a:off x="828110" y="2371073"/>
            <a:ext cx="782403" cy="665742"/>
            <a:chOff x="9097567" y="9738396"/>
            <a:chExt cx="1448358" cy="1232400"/>
          </a:xfrm>
        </p:grpSpPr>
        <p:pic>
          <p:nvPicPr>
            <p:cNvPr id="4429" name="Google Shape;4429;p137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30" name="Google Shape;4430;p137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1" name="Google Shape;4431;p137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2" name="Google Shape;4432;p137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3" name="Google Shape;4433;p137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4" name="Google Shape;4434;p137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5" name="Google Shape;4435;p137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6" name="Google Shape;4436;p137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7" name="Google Shape;4437;p137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38" name="Google Shape;4438;p137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4439" name="Google Shape;4439;p137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4440" name="Google Shape;4440;p137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4441" name="Google Shape;4441;p137"/>
              <p:cNvPicPr preferRelativeResize="0"/>
              <p:nvPr/>
            </p:nvPicPr>
            <p:blipFill rotWithShape="1">
              <a:blip r:embed="rId4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442" name="Google Shape;4442;p137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4443" name="Google Shape;4443;p137"/>
            <p:cNvPicPr preferRelativeResize="0"/>
            <p:nvPr/>
          </p:nvPicPr>
          <p:blipFill rotWithShape="1">
            <a:blip r:embed="rId4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44" name="Google Shape;4444;p137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Query Time: Document-Centric Strategy</a:t>
            </a:r>
            <a:endParaRPr sz="2400"/>
          </a:p>
        </p:txBody>
      </p:sp>
      <p:pic>
        <p:nvPicPr>
          <p:cNvPr id="4445" name="Google Shape;4445;p137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2947572" y="2351319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6" name="Google Shape;4446;p137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3649945" y="2355208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7" name="Google Shape;4447;p137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4352622" y="2355206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8" name="Google Shape;4448;p137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5055297" y="2351331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9" name="Google Shape;4449;p137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5741097" y="2351331"/>
            <a:ext cx="550274" cy="7214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50" name="Google Shape;4450;p137"/>
          <p:cNvGrpSpPr/>
          <p:nvPr/>
        </p:nvGrpSpPr>
        <p:grpSpPr>
          <a:xfrm>
            <a:off x="828089" y="3392148"/>
            <a:ext cx="782403" cy="665742"/>
            <a:chOff x="9097567" y="9738396"/>
            <a:chExt cx="1448358" cy="1232400"/>
          </a:xfrm>
        </p:grpSpPr>
        <p:pic>
          <p:nvPicPr>
            <p:cNvPr id="4451" name="Google Shape;4451;p137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52" name="Google Shape;4452;p137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3" name="Google Shape;4453;p137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4" name="Google Shape;4454;p137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5" name="Google Shape;4455;p137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6" name="Google Shape;4456;p137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7" name="Google Shape;4457;p137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8" name="Google Shape;4458;p137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9" name="Google Shape;4459;p137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60" name="Google Shape;4460;p137"/>
          <p:cNvGrpSpPr/>
          <p:nvPr/>
        </p:nvGrpSpPr>
        <p:grpSpPr>
          <a:xfrm>
            <a:off x="828087" y="4489425"/>
            <a:ext cx="782403" cy="665742"/>
            <a:chOff x="9097567" y="9738396"/>
            <a:chExt cx="1448358" cy="1232400"/>
          </a:xfrm>
        </p:grpSpPr>
        <p:pic>
          <p:nvPicPr>
            <p:cNvPr id="4461" name="Google Shape;4461;p137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62" name="Google Shape;4462;p137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3" name="Google Shape;4463;p137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4" name="Google Shape;4464;p137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5" name="Google Shape;4465;p137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6" name="Google Shape;4466;p137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7" name="Google Shape;4467;p137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8" name="Google Shape;4468;p137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9" name="Google Shape;4469;p137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70" name="Google Shape;4470;p137"/>
          <p:cNvSpPr txBox="1"/>
          <p:nvPr/>
        </p:nvSpPr>
        <p:spPr>
          <a:xfrm>
            <a:off x="3023398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71" name="Google Shape;4471;p137"/>
          <p:cNvSpPr txBox="1"/>
          <p:nvPr/>
        </p:nvSpPr>
        <p:spPr>
          <a:xfrm>
            <a:off x="37514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72" name="Google Shape;4472;p137"/>
          <p:cNvSpPr txBox="1"/>
          <p:nvPr/>
        </p:nvSpPr>
        <p:spPr>
          <a:xfrm>
            <a:off x="44372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73" name="Google Shape;4473;p137"/>
          <p:cNvSpPr txBox="1"/>
          <p:nvPr/>
        </p:nvSpPr>
        <p:spPr>
          <a:xfrm>
            <a:off x="51230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4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74" name="Google Shape;4474;p137"/>
          <p:cNvSpPr txBox="1"/>
          <p:nvPr/>
        </p:nvSpPr>
        <p:spPr>
          <a:xfrm>
            <a:off x="5842798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5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9" name="Google Shape;4479;p138"/>
          <p:cNvSpPr txBox="1"/>
          <p:nvPr/>
        </p:nvSpPr>
        <p:spPr>
          <a:xfrm>
            <a:off x="3023398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80" name="Google Shape;4480;p138"/>
          <p:cNvSpPr txBox="1"/>
          <p:nvPr/>
        </p:nvSpPr>
        <p:spPr>
          <a:xfrm>
            <a:off x="37514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81" name="Google Shape;4481;p138"/>
          <p:cNvSpPr txBox="1"/>
          <p:nvPr/>
        </p:nvSpPr>
        <p:spPr>
          <a:xfrm>
            <a:off x="44372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82" name="Google Shape;4482;p138"/>
          <p:cNvSpPr txBox="1"/>
          <p:nvPr/>
        </p:nvSpPr>
        <p:spPr>
          <a:xfrm>
            <a:off x="51230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4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83" name="Google Shape;4483;p138"/>
          <p:cNvSpPr txBox="1"/>
          <p:nvPr/>
        </p:nvSpPr>
        <p:spPr>
          <a:xfrm>
            <a:off x="5842798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5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84" name="Google Shape;4484;p138"/>
          <p:cNvSpPr/>
          <p:nvPr/>
        </p:nvSpPr>
        <p:spPr>
          <a:xfrm rot="-5400000">
            <a:off x="7744851" y="4817323"/>
            <a:ext cx="465300" cy="2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5" name="Google Shape;4485;p138"/>
          <p:cNvSpPr/>
          <p:nvPr/>
        </p:nvSpPr>
        <p:spPr>
          <a:xfrm>
            <a:off x="3563821" y="3301540"/>
            <a:ext cx="759600" cy="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6" name="Google Shape;4486;p138"/>
          <p:cNvSpPr/>
          <p:nvPr/>
        </p:nvSpPr>
        <p:spPr>
          <a:xfrm>
            <a:off x="2947575" y="3269875"/>
            <a:ext cx="550200" cy="1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87" name="Google Shape;4487;p138"/>
          <p:cNvGrpSpPr/>
          <p:nvPr/>
        </p:nvGrpSpPr>
        <p:grpSpPr>
          <a:xfrm>
            <a:off x="828110" y="2371073"/>
            <a:ext cx="782403" cy="665742"/>
            <a:chOff x="9097567" y="9738396"/>
            <a:chExt cx="1448358" cy="1232400"/>
          </a:xfrm>
        </p:grpSpPr>
        <p:pic>
          <p:nvPicPr>
            <p:cNvPr id="4488" name="Google Shape;4488;p138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89" name="Google Shape;4489;p138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0" name="Google Shape;4490;p138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1" name="Google Shape;4491;p138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2" name="Google Shape;4492;p138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3" name="Google Shape;4493;p138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4" name="Google Shape;4494;p138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5" name="Google Shape;4495;p138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6" name="Google Shape;4496;p138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97" name="Google Shape;4497;p138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4498" name="Google Shape;4498;p138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4499" name="Google Shape;4499;p138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4500" name="Google Shape;4500;p138"/>
              <p:cNvPicPr preferRelativeResize="0"/>
              <p:nvPr/>
            </p:nvPicPr>
            <p:blipFill rotWithShape="1">
              <a:blip r:embed="rId4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501" name="Google Shape;4501;p138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4502" name="Google Shape;4502;p138"/>
            <p:cNvPicPr preferRelativeResize="0"/>
            <p:nvPr/>
          </p:nvPicPr>
          <p:blipFill rotWithShape="1">
            <a:blip r:embed="rId4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503" name="Google Shape;4503;p138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Query Time: Document-Centric Strategy</a:t>
            </a:r>
            <a:endParaRPr sz="2400"/>
          </a:p>
        </p:txBody>
      </p:sp>
      <p:pic>
        <p:nvPicPr>
          <p:cNvPr id="4504" name="Google Shape;4504;p138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2947572" y="2351319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5" name="Google Shape;4505;p138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3649945" y="2355208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6" name="Google Shape;4506;p138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4352622" y="2355206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7" name="Google Shape;4507;p138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5055297" y="2351331"/>
            <a:ext cx="550274" cy="721426"/>
          </a:xfrm>
          <a:prstGeom prst="rect">
            <a:avLst/>
          </a:prstGeom>
          <a:noFill/>
          <a:ln>
            <a:noFill/>
          </a:ln>
        </p:spPr>
      </p:pic>
      <p:sp>
        <p:nvSpPr>
          <p:cNvPr id="4508" name="Google Shape;4508;p138"/>
          <p:cNvSpPr/>
          <p:nvPr/>
        </p:nvSpPr>
        <p:spPr>
          <a:xfrm>
            <a:off x="586412" y="2323425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pic>
        <p:nvPicPr>
          <p:cNvPr id="4509" name="Google Shape;4509;p138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5741097" y="2351331"/>
            <a:ext cx="550274" cy="721426"/>
          </a:xfrm>
          <a:prstGeom prst="rect">
            <a:avLst/>
          </a:prstGeom>
          <a:noFill/>
          <a:ln>
            <a:noFill/>
          </a:ln>
        </p:spPr>
      </p:pic>
      <p:sp>
        <p:nvSpPr>
          <p:cNvPr id="4510" name="Google Shape;4510;p138"/>
          <p:cNvSpPr/>
          <p:nvPr/>
        </p:nvSpPr>
        <p:spPr>
          <a:xfrm>
            <a:off x="2947575" y="2351276"/>
            <a:ext cx="550200" cy="721500"/>
          </a:xfrm>
          <a:prstGeom prst="rect">
            <a:avLst/>
          </a:prstGeom>
          <a:solidFill>
            <a:srgbClr val="CC0000">
              <a:alpha val="426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1" name="Google Shape;4511;p138"/>
          <p:cNvSpPr/>
          <p:nvPr/>
        </p:nvSpPr>
        <p:spPr>
          <a:xfrm>
            <a:off x="3649201" y="2351276"/>
            <a:ext cx="550200" cy="721500"/>
          </a:xfrm>
          <a:prstGeom prst="rect">
            <a:avLst/>
          </a:prstGeom>
          <a:solidFill>
            <a:srgbClr val="CC0000">
              <a:alpha val="426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2" name="Google Shape;4512;p138"/>
          <p:cNvSpPr/>
          <p:nvPr/>
        </p:nvSpPr>
        <p:spPr>
          <a:xfrm>
            <a:off x="4350827" y="2351276"/>
            <a:ext cx="550200" cy="721500"/>
          </a:xfrm>
          <a:prstGeom prst="rect">
            <a:avLst/>
          </a:prstGeom>
          <a:solidFill>
            <a:srgbClr val="2185C5">
              <a:alpha val="472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3" name="Google Shape;4513;p138"/>
          <p:cNvSpPr/>
          <p:nvPr/>
        </p:nvSpPr>
        <p:spPr>
          <a:xfrm>
            <a:off x="5054798" y="2351276"/>
            <a:ext cx="550200" cy="721500"/>
          </a:xfrm>
          <a:prstGeom prst="rect">
            <a:avLst/>
          </a:prstGeom>
          <a:solidFill>
            <a:srgbClr val="E69138">
              <a:alpha val="549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4" name="Google Shape;4514;p138"/>
          <p:cNvSpPr/>
          <p:nvPr/>
        </p:nvSpPr>
        <p:spPr>
          <a:xfrm>
            <a:off x="5745873" y="2351276"/>
            <a:ext cx="550200" cy="721500"/>
          </a:xfrm>
          <a:prstGeom prst="rect">
            <a:avLst/>
          </a:prstGeom>
          <a:solidFill>
            <a:srgbClr val="E69138">
              <a:alpha val="549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15" name="Google Shape;4515;p138"/>
          <p:cNvGrpSpPr/>
          <p:nvPr/>
        </p:nvGrpSpPr>
        <p:grpSpPr>
          <a:xfrm>
            <a:off x="828089" y="3392148"/>
            <a:ext cx="782403" cy="665742"/>
            <a:chOff x="9097567" y="9738396"/>
            <a:chExt cx="1448358" cy="1232400"/>
          </a:xfrm>
        </p:grpSpPr>
        <p:pic>
          <p:nvPicPr>
            <p:cNvPr id="4516" name="Google Shape;4516;p138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17" name="Google Shape;4517;p138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8" name="Google Shape;4518;p138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9" name="Google Shape;4519;p138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138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138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138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3" name="Google Shape;4523;p138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4" name="Google Shape;4524;p138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25" name="Google Shape;4525;p138"/>
          <p:cNvSpPr/>
          <p:nvPr/>
        </p:nvSpPr>
        <p:spPr>
          <a:xfrm>
            <a:off x="586391" y="3344500"/>
            <a:ext cx="896700" cy="797400"/>
          </a:xfrm>
          <a:prstGeom prst="frame">
            <a:avLst>
              <a:gd name="adj1" fmla="val 12500"/>
            </a:avLst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grpSp>
        <p:nvGrpSpPr>
          <p:cNvPr id="4526" name="Google Shape;4526;p138"/>
          <p:cNvGrpSpPr/>
          <p:nvPr/>
        </p:nvGrpSpPr>
        <p:grpSpPr>
          <a:xfrm>
            <a:off x="828087" y="4489425"/>
            <a:ext cx="782403" cy="665742"/>
            <a:chOff x="9097567" y="9738396"/>
            <a:chExt cx="1448358" cy="1232400"/>
          </a:xfrm>
        </p:grpSpPr>
        <p:pic>
          <p:nvPicPr>
            <p:cNvPr id="4527" name="Google Shape;4527;p138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28" name="Google Shape;4528;p138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9" name="Google Shape;4529;p138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0" name="Google Shape;4530;p138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1" name="Google Shape;4531;p138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138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138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138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138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36" name="Google Shape;4536;p138"/>
          <p:cNvSpPr/>
          <p:nvPr/>
        </p:nvSpPr>
        <p:spPr>
          <a:xfrm>
            <a:off x="586389" y="4441777"/>
            <a:ext cx="896700" cy="797400"/>
          </a:xfrm>
          <a:prstGeom prst="frame">
            <a:avLst>
              <a:gd name="adj1" fmla="val 12500"/>
            </a:avLst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4537" name="Google Shape;4537;p138"/>
          <p:cNvSpPr txBox="1"/>
          <p:nvPr/>
        </p:nvSpPr>
        <p:spPr>
          <a:xfrm>
            <a:off x="3023398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38" name="Google Shape;4538;p138"/>
          <p:cNvSpPr txBox="1"/>
          <p:nvPr/>
        </p:nvSpPr>
        <p:spPr>
          <a:xfrm>
            <a:off x="37514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endParaRPr sz="2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39" name="Google Shape;4539;p138"/>
          <p:cNvSpPr txBox="1"/>
          <p:nvPr/>
        </p:nvSpPr>
        <p:spPr>
          <a:xfrm>
            <a:off x="44372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endParaRPr sz="2000">
              <a:solidFill>
                <a:srgbClr val="2185C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40" name="Google Shape;4540;p138"/>
          <p:cNvSpPr txBox="1"/>
          <p:nvPr/>
        </p:nvSpPr>
        <p:spPr>
          <a:xfrm>
            <a:off x="51230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9715"/>
                </a:solidFill>
                <a:latin typeface="Lato"/>
                <a:ea typeface="Lato"/>
                <a:cs typeface="Lato"/>
                <a:sym typeface="Lato"/>
              </a:rPr>
              <a:t>4</a:t>
            </a:r>
            <a:endParaRPr sz="2000">
              <a:solidFill>
                <a:srgbClr val="FF971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41" name="Google Shape;4541;p138"/>
          <p:cNvSpPr txBox="1"/>
          <p:nvPr/>
        </p:nvSpPr>
        <p:spPr>
          <a:xfrm>
            <a:off x="5842798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E69138"/>
                </a:solidFill>
                <a:latin typeface="Lato"/>
                <a:ea typeface="Lato"/>
                <a:cs typeface="Lato"/>
                <a:sym typeface="Lato"/>
              </a:rPr>
              <a:t>5</a:t>
            </a:r>
            <a:endParaRPr sz="2000">
              <a:solidFill>
                <a:srgbClr val="E69138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42" name="Google Shape;4542;p138"/>
          <p:cNvSpPr txBox="1"/>
          <p:nvPr/>
        </p:nvSpPr>
        <p:spPr>
          <a:xfrm>
            <a:off x="2637251" y="4368345"/>
            <a:ext cx="1658100" cy="4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Reciprocal Rank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43" name="Google Shape;4543;p138"/>
          <p:cNvSpPr txBox="1"/>
          <p:nvPr/>
        </p:nvSpPr>
        <p:spPr>
          <a:xfrm>
            <a:off x="2549775" y="4681350"/>
            <a:ext cx="1804200" cy="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(Macdonald, CIKM’08)</a:t>
            </a:r>
            <a:endParaRPr sz="12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544" name="Google Shape;4544;p138"/>
          <p:cNvSpPr txBox="1"/>
          <p:nvPr/>
        </p:nvSpPr>
        <p:spPr>
          <a:xfrm>
            <a:off x="4180775" y="4164300"/>
            <a:ext cx="2228400" cy="8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         )</a:t>
            </a:r>
            <a:endParaRPr sz="5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545" name="Google Shape;4545;p138"/>
          <p:cNvGrpSpPr/>
          <p:nvPr/>
        </p:nvGrpSpPr>
        <p:grpSpPr>
          <a:xfrm>
            <a:off x="4782838" y="4286350"/>
            <a:ext cx="782403" cy="665742"/>
            <a:chOff x="9097567" y="9738396"/>
            <a:chExt cx="1448358" cy="1232400"/>
          </a:xfrm>
        </p:grpSpPr>
        <p:pic>
          <p:nvPicPr>
            <p:cNvPr id="4546" name="Google Shape;4546;p138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47" name="Google Shape;4547;p138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138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138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138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138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138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138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138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55" name="Google Shape;4555;p138"/>
          <p:cNvSpPr/>
          <p:nvPr/>
        </p:nvSpPr>
        <p:spPr>
          <a:xfrm>
            <a:off x="4541141" y="4238702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4556" name="Google Shape;4556;p138"/>
          <p:cNvSpPr txBox="1"/>
          <p:nvPr/>
        </p:nvSpPr>
        <p:spPr>
          <a:xfrm>
            <a:off x="5763075" y="4315572"/>
            <a:ext cx="1392600" cy="10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=</a:t>
            </a:r>
            <a:endParaRPr sz="3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57" name="Google Shape;4557;p138"/>
          <p:cNvSpPr txBox="1"/>
          <p:nvPr/>
        </p:nvSpPr>
        <p:spPr>
          <a:xfrm>
            <a:off x="6419575" y="4160825"/>
            <a:ext cx="550200" cy="5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58" name="Google Shape;4558;p138"/>
          <p:cNvSpPr txBox="1"/>
          <p:nvPr/>
        </p:nvSpPr>
        <p:spPr>
          <a:xfrm>
            <a:off x="7486375" y="4160825"/>
            <a:ext cx="550200" cy="5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4559" name="Google Shape;4559;p138"/>
          <p:cNvCxnSpPr/>
          <p:nvPr/>
        </p:nvCxnSpPr>
        <p:spPr>
          <a:xfrm>
            <a:off x="6262475" y="4690725"/>
            <a:ext cx="759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60" name="Google Shape;4560;p138"/>
          <p:cNvCxnSpPr/>
          <p:nvPr/>
        </p:nvCxnSpPr>
        <p:spPr>
          <a:xfrm>
            <a:off x="7329275" y="4690725"/>
            <a:ext cx="759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61" name="Google Shape;4561;p138"/>
          <p:cNvCxnSpPr>
            <a:stCxn id="4486" idx="1"/>
            <a:endCxn id="4562" idx="2"/>
          </p:cNvCxnSpPr>
          <p:nvPr/>
        </p:nvCxnSpPr>
        <p:spPr>
          <a:xfrm>
            <a:off x="2947575" y="3322675"/>
            <a:ext cx="3663000" cy="1916700"/>
          </a:xfrm>
          <a:prstGeom prst="bentConnector4">
            <a:avLst>
              <a:gd name="adj1" fmla="val -12044"/>
              <a:gd name="adj2" fmla="val 126972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562" name="Google Shape;4562;p138"/>
          <p:cNvSpPr/>
          <p:nvPr/>
        </p:nvSpPr>
        <p:spPr>
          <a:xfrm>
            <a:off x="6230821" y="5038900"/>
            <a:ext cx="759600" cy="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3" name="Google Shape;4563;p138"/>
          <p:cNvSpPr/>
          <p:nvPr/>
        </p:nvSpPr>
        <p:spPr>
          <a:xfrm>
            <a:off x="7350375" y="5038900"/>
            <a:ext cx="759600" cy="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4" name="Google Shape;4564;p138"/>
          <p:cNvSpPr txBox="1"/>
          <p:nvPr/>
        </p:nvSpPr>
        <p:spPr>
          <a:xfrm>
            <a:off x="6424250" y="4683675"/>
            <a:ext cx="365700" cy="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65" name="Google Shape;4565;p138"/>
          <p:cNvSpPr txBox="1"/>
          <p:nvPr/>
        </p:nvSpPr>
        <p:spPr>
          <a:xfrm>
            <a:off x="6984625" y="4423425"/>
            <a:ext cx="365700" cy="5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66" name="Google Shape;4566;p138"/>
          <p:cNvSpPr txBox="1"/>
          <p:nvPr/>
        </p:nvSpPr>
        <p:spPr>
          <a:xfrm>
            <a:off x="7491050" y="4683675"/>
            <a:ext cx="365700" cy="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4567" name="Google Shape;4567;p138"/>
          <p:cNvCxnSpPr>
            <a:stCxn id="4485" idx="2"/>
            <a:endCxn id="4566" idx="3"/>
          </p:cNvCxnSpPr>
          <p:nvPr/>
        </p:nvCxnSpPr>
        <p:spPr>
          <a:xfrm rot="-5400000" flipH="1">
            <a:off x="5195971" y="2249590"/>
            <a:ext cx="1408500" cy="3913200"/>
          </a:xfrm>
          <a:prstGeom prst="bentConnector4">
            <a:avLst>
              <a:gd name="adj1" fmla="val 27470"/>
              <a:gd name="adj2" fmla="val 11453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2" name="Google Shape;4572;p139"/>
          <p:cNvSpPr/>
          <p:nvPr/>
        </p:nvSpPr>
        <p:spPr>
          <a:xfrm rot="-5400000">
            <a:off x="7744851" y="4817323"/>
            <a:ext cx="465300" cy="24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3" name="Google Shape;4573;p139"/>
          <p:cNvSpPr/>
          <p:nvPr/>
        </p:nvSpPr>
        <p:spPr>
          <a:xfrm>
            <a:off x="3563821" y="3301540"/>
            <a:ext cx="759600" cy="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4" name="Google Shape;4574;p139"/>
          <p:cNvSpPr/>
          <p:nvPr/>
        </p:nvSpPr>
        <p:spPr>
          <a:xfrm>
            <a:off x="2947575" y="3269875"/>
            <a:ext cx="550200" cy="1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75" name="Google Shape;4575;p139"/>
          <p:cNvGrpSpPr/>
          <p:nvPr/>
        </p:nvGrpSpPr>
        <p:grpSpPr>
          <a:xfrm>
            <a:off x="828110" y="2371073"/>
            <a:ext cx="782403" cy="665742"/>
            <a:chOff x="9097567" y="9738396"/>
            <a:chExt cx="1448358" cy="1232400"/>
          </a:xfrm>
        </p:grpSpPr>
        <p:pic>
          <p:nvPicPr>
            <p:cNvPr id="4576" name="Google Shape;4576;p139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77" name="Google Shape;4577;p139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8" name="Google Shape;4578;p139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9" name="Google Shape;4579;p139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0" name="Google Shape;4580;p139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1" name="Google Shape;4581;p139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2" name="Google Shape;4582;p139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3" name="Google Shape;4583;p139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4" name="Google Shape;4584;p139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85" name="Google Shape;4585;p139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4586" name="Google Shape;4586;p139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4587" name="Google Shape;4587;p139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4588" name="Google Shape;4588;p139"/>
              <p:cNvPicPr preferRelativeResize="0"/>
              <p:nvPr/>
            </p:nvPicPr>
            <p:blipFill rotWithShape="1">
              <a:blip r:embed="rId4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589" name="Google Shape;4589;p139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4590" name="Google Shape;4590;p139"/>
            <p:cNvPicPr preferRelativeResize="0"/>
            <p:nvPr/>
          </p:nvPicPr>
          <p:blipFill rotWithShape="1">
            <a:blip r:embed="rId4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591" name="Google Shape;4591;p139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Query Time: Document-Centric Strategy</a:t>
            </a:r>
            <a:endParaRPr sz="2400"/>
          </a:p>
        </p:txBody>
      </p:sp>
      <p:pic>
        <p:nvPicPr>
          <p:cNvPr id="4592" name="Google Shape;4592;p139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2947572" y="2351319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3" name="Google Shape;4593;p139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3649945" y="2355208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4" name="Google Shape;4594;p139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4352622" y="2355206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5" name="Google Shape;4595;p139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5055297" y="2351331"/>
            <a:ext cx="550274" cy="721426"/>
          </a:xfrm>
          <a:prstGeom prst="rect">
            <a:avLst/>
          </a:prstGeom>
          <a:noFill/>
          <a:ln>
            <a:noFill/>
          </a:ln>
        </p:spPr>
      </p:pic>
      <p:sp>
        <p:nvSpPr>
          <p:cNvPr id="4596" name="Google Shape;4596;p139"/>
          <p:cNvSpPr/>
          <p:nvPr/>
        </p:nvSpPr>
        <p:spPr>
          <a:xfrm>
            <a:off x="586412" y="2323425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pic>
        <p:nvPicPr>
          <p:cNvPr id="4597" name="Google Shape;4597;p139"/>
          <p:cNvPicPr preferRelativeResize="0"/>
          <p:nvPr/>
        </p:nvPicPr>
        <p:blipFill rotWithShape="1">
          <a:blip r:embed="rId5">
            <a:alphaModFix amt="30000"/>
          </a:blip>
          <a:srcRect t="18786" r="19717" b="-8"/>
          <a:stretch/>
        </p:blipFill>
        <p:spPr>
          <a:xfrm>
            <a:off x="5741097" y="2351331"/>
            <a:ext cx="550274" cy="721426"/>
          </a:xfrm>
          <a:prstGeom prst="rect">
            <a:avLst/>
          </a:prstGeom>
          <a:noFill/>
          <a:ln>
            <a:noFill/>
          </a:ln>
        </p:spPr>
      </p:pic>
      <p:sp>
        <p:nvSpPr>
          <p:cNvPr id="4598" name="Google Shape;4598;p139"/>
          <p:cNvSpPr/>
          <p:nvPr/>
        </p:nvSpPr>
        <p:spPr>
          <a:xfrm>
            <a:off x="2947575" y="2351276"/>
            <a:ext cx="550200" cy="721500"/>
          </a:xfrm>
          <a:prstGeom prst="rect">
            <a:avLst/>
          </a:prstGeom>
          <a:solidFill>
            <a:srgbClr val="CC0000">
              <a:alpha val="426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9" name="Google Shape;4599;p139"/>
          <p:cNvSpPr/>
          <p:nvPr/>
        </p:nvSpPr>
        <p:spPr>
          <a:xfrm>
            <a:off x="3649201" y="2351276"/>
            <a:ext cx="550200" cy="721500"/>
          </a:xfrm>
          <a:prstGeom prst="rect">
            <a:avLst/>
          </a:prstGeom>
          <a:solidFill>
            <a:srgbClr val="CC0000">
              <a:alpha val="426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0" name="Google Shape;4600;p139"/>
          <p:cNvSpPr/>
          <p:nvPr/>
        </p:nvSpPr>
        <p:spPr>
          <a:xfrm>
            <a:off x="4350827" y="2351276"/>
            <a:ext cx="550200" cy="721500"/>
          </a:xfrm>
          <a:prstGeom prst="rect">
            <a:avLst/>
          </a:prstGeom>
          <a:solidFill>
            <a:srgbClr val="2185C5">
              <a:alpha val="472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1" name="Google Shape;4601;p139"/>
          <p:cNvSpPr/>
          <p:nvPr/>
        </p:nvSpPr>
        <p:spPr>
          <a:xfrm>
            <a:off x="5054798" y="2351276"/>
            <a:ext cx="550200" cy="721500"/>
          </a:xfrm>
          <a:prstGeom prst="rect">
            <a:avLst/>
          </a:prstGeom>
          <a:solidFill>
            <a:srgbClr val="E69138">
              <a:alpha val="549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2" name="Google Shape;4602;p139"/>
          <p:cNvSpPr/>
          <p:nvPr/>
        </p:nvSpPr>
        <p:spPr>
          <a:xfrm>
            <a:off x="5745873" y="2351276"/>
            <a:ext cx="550200" cy="721500"/>
          </a:xfrm>
          <a:prstGeom prst="rect">
            <a:avLst/>
          </a:prstGeom>
          <a:solidFill>
            <a:srgbClr val="E69138">
              <a:alpha val="549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9715"/>
              </a:solidFill>
            </a:endParaRPr>
          </a:p>
        </p:txBody>
      </p:sp>
      <p:grpSp>
        <p:nvGrpSpPr>
          <p:cNvPr id="4603" name="Google Shape;4603;p139"/>
          <p:cNvGrpSpPr/>
          <p:nvPr/>
        </p:nvGrpSpPr>
        <p:grpSpPr>
          <a:xfrm>
            <a:off x="828089" y="3392148"/>
            <a:ext cx="782403" cy="665742"/>
            <a:chOff x="9097567" y="9738396"/>
            <a:chExt cx="1448358" cy="1232400"/>
          </a:xfrm>
        </p:grpSpPr>
        <p:pic>
          <p:nvPicPr>
            <p:cNvPr id="4604" name="Google Shape;4604;p139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05" name="Google Shape;4605;p139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6" name="Google Shape;4606;p139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7" name="Google Shape;4607;p139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8" name="Google Shape;4608;p139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9" name="Google Shape;4609;p139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0" name="Google Shape;4610;p139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1" name="Google Shape;4611;p139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2" name="Google Shape;4612;p139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13" name="Google Shape;4613;p139"/>
          <p:cNvSpPr/>
          <p:nvPr/>
        </p:nvSpPr>
        <p:spPr>
          <a:xfrm>
            <a:off x="586391" y="3344500"/>
            <a:ext cx="896700" cy="797400"/>
          </a:xfrm>
          <a:prstGeom prst="frame">
            <a:avLst>
              <a:gd name="adj1" fmla="val 12500"/>
            </a:avLst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grpSp>
        <p:nvGrpSpPr>
          <p:cNvPr id="4614" name="Google Shape;4614;p139"/>
          <p:cNvGrpSpPr/>
          <p:nvPr/>
        </p:nvGrpSpPr>
        <p:grpSpPr>
          <a:xfrm>
            <a:off x="828087" y="4489425"/>
            <a:ext cx="782403" cy="665742"/>
            <a:chOff x="9097567" y="9738396"/>
            <a:chExt cx="1448358" cy="1232400"/>
          </a:xfrm>
        </p:grpSpPr>
        <p:pic>
          <p:nvPicPr>
            <p:cNvPr id="4615" name="Google Shape;4615;p139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16" name="Google Shape;4616;p139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7" name="Google Shape;4617;p139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8" name="Google Shape;4618;p139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9" name="Google Shape;4619;p139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0" name="Google Shape;4620;p139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1" name="Google Shape;4621;p139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2" name="Google Shape;4622;p139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3" name="Google Shape;4623;p139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24" name="Google Shape;4624;p139"/>
          <p:cNvSpPr/>
          <p:nvPr/>
        </p:nvSpPr>
        <p:spPr>
          <a:xfrm>
            <a:off x="586389" y="4441777"/>
            <a:ext cx="896700" cy="797400"/>
          </a:xfrm>
          <a:prstGeom prst="frame">
            <a:avLst>
              <a:gd name="adj1" fmla="val 12500"/>
            </a:avLst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4625" name="Google Shape;4625;p139"/>
          <p:cNvSpPr txBox="1"/>
          <p:nvPr/>
        </p:nvSpPr>
        <p:spPr>
          <a:xfrm>
            <a:off x="3023398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26" name="Google Shape;4626;p139"/>
          <p:cNvSpPr txBox="1"/>
          <p:nvPr/>
        </p:nvSpPr>
        <p:spPr>
          <a:xfrm>
            <a:off x="37514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endParaRPr sz="2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27" name="Google Shape;4627;p139"/>
          <p:cNvSpPr txBox="1"/>
          <p:nvPr/>
        </p:nvSpPr>
        <p:spPr>
          <a:xfrm>
            <a:off x="44372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endParaRPr sz="2000">
              <a:solidFill>
                <a:srgbClr val="2185C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28" name="Google Shape;4628;p139"/>
          <p:cNvSpPr txBox="1"/>
          <p:nvPr/>
        </p:nvSpPr>
        <p:spPr>
          <a:xfrm>
            <a:off x="51230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9715"/>
                </a:solidFill>
                <a:latin typeface="Lato"/>
                <a:ea typeface="Lato"/>
                <a:cs typeface="Lato"/>
                <a:sym typeface="Lato"/>
              </a:rPr>
              <a:t>4</a:t>
            </a:r>
            <a:endParaRPr sz="2000">
              <a:solidFill>
                <a:srgbClr val="FF971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29" name="Google Shape;4629;p139"/>
          <p:cNvSpPr txBox="1"/>
          <p:nvPr/>
        </p:nvSpPr>
        <p:spPr>
          <a:xfrm>
            <a:off x="5842798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E69138"/>
                </a:solidFill>
                <a:latin typeface="Lato"/>
                <a:ea typeface="Lato"/>
                <a:cs typeface="Lato"/>
                <a:sym typeface="Lato"/>
              </a:rPr>
              <a:t>5</a:t>
            </a:r>
            <a:endParaRPr sz="2000">
              <a:solidFill>
                <a:srgbClr val="E69138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30" name="Google Shape;4630;p139"/>
          <p:cNvSpPr txBox="1"/>
          <p:nvPr/>
        </p:nvSpPr>
        <p:spPr>
          <a:xfrm>
            <a:off x="2637251" y="4368345"/>
            <a:ext cx="1658100" cy="4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Reciprocal Rank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31" name="Google Shape;4631;p139"/>
          <p:cNvSpPr txBox="1"/>
          <p:nvPr/>
        </p:nvSpPr>
        <p:spPr>
          <a:xfrm>
            <a:off x="2549775" y="4681350"/>
            <a:ext cx="1804200" cy="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(Macdonald, CIKM’08)</a:t>
            </a:r>
            <a:endParaRPr sz="12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632" name="Google Shape;4632;p139"/>
          <p:cNvSpPr txBox="1"/>
          <p:nvPr/>
        </p:nvSpPr>
        <p:spPr>
          <a:xfrm>
            <a:off x="4180775" y="4164300"/>
            <a:ext cx="2228400" cy="8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         )</a:t>
            </a:r>
            <a:endParaRPr sz="5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633" name="Google Shape;4633;p139"/>
          <p:cNvGrpSpPr/>
          <p:nvPr/>
        </p:nvGrpSpPr>
        <p:grpSpPr>
          <a:xfrm>
            <a:off x="4782838" y="4286350"/>
            <a:ext cx="782403" cy="665742"/>
            <a:chOff x="9097567" y="9738396"/>
            <a:chExt cx="1448358" cy="1232400"/>
          </a:xfrm>
        </p:grpSpPr>
        <p:pic>
          <p:nvPicPr>
            <p:cNvPr id="4634" name="Google Shape;4634;p139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35" name="Google Shape;4635;p139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6" name="Google Shape;4636;p139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7" name="Google Shape;4637;p139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8" name="Google Shape;4638;p139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9" name="Google Shape;4639;p139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0" name="Google Shape;4640;p139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1" name="Google Shape;4641;p139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2" name="Google Shape;4642;p139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43" name="Google Shape;4643;p139"/>
          <p:cNvSpPr/>
          <p:nvPr/>
        </p:nvSpPr>
        <p:spPr>
          <a:xfrm>
            <a:off x="4541141" y="4238702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4644" name="Google Shape;4644;p139"/>
          <p:cNvSpPr txBox="1"/>
          <p:nvPr/>
        </p:nvSpPr>
        <p:spPr>
          <a:xfrm>
            <a:off x="5763075" y="4315572"/>
            <a:ext cx="1392600" cy="10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=</a:t>
            </a:r>
            <a:endParaRPr sz="3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45" name="Google Shape;4645;p139"/>
          <p:cNvSpPr txBox="1"/>
          <p:nvPr/>
        </p:nvSpPr>
        <p:spPr>
          <a:xfrm>
            <a:off x="6419575" y="4160825"/>
            <a:ext cx="550200" cy="5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46" name="Google Shape;4646;p139"/>
          <p:cNvSpPr txBox="1"/>
          <p:nvPr/>
        </p:nvSpPr>
        <p:spPr>
          <a:xfrm>
            <a:off x="7486375" y="4160825"/>
            <a:ext cx="550200" cy="5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4647" name="Google Shape;4647;p139"/>
          <p:cNvCxnSpPr/>
          <p:nvPr/>
        </p:nvCxnSpPr>
        <p:spPr>
          <a:xfrm>
            <a:off x="6262475" y="4690725"/>
            <a:ext cx="759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48" name="Google Shape;4648;p139"/>
          <p:cNvCxnSpPr/>
          <p:nvPr/>
        </p:nvCxnSpPr>
        <p:spPr>
          <a:xfrm>
            <a:off x="7329275" y="4690725"/>
            <a:ext cx="759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49" name="Google Shape;4649;p139"/>
          <p:cNvSpPr/>
          <p:nvPr/>
        </p:nvSpPr>
        <p:spPr>
          <a:xfrm>
            <a:off x="6230821" y="5038900"/>
            <a:ext cx="759600" cy="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0" name="Google Shape;4650;p139"/>
          <p:cNvSpPr/>
          <p:nvPr/>
        </p:nvSpPr>
        <p:spPr>
          <a:xfrm>
            <a:off x="7350375" y="5038900"/>
            <a:ext cx="759600" cy="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51" name="Google Shape;4651;p139"/>
          <p:cNvSpPr txBox="1"/>
          <p:nvPr/>
        </p:nvSpPr>
        <p:spPr>
          <a:xfrm>
            <a:off x="6424250" y="4683675"/>
            <a:ext cx="365700" cy="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52" name="Google Shape;4652;p139"/>
          <p:cNvSpPr txBox="1"/>
          <p:nvPr/>
        </p:nvSpPr>
        <p:spPr>
          <a:xfrm>
            <a:off x="7491050" y="4683675"/>
            <a:ext cx="365700" cy="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653" name="Google Shape;4653;p139" descr="146003-200.png"/>
          <p:cNvPicPr preferRelativeResize="0"/>
          <p:nvPr/>
        </p:nvPicPr>
        <p:blipFill rotWithShape="1">
          <a:blip r:embed="rId6">
            <a:alphaModFix amt="9000"/>
          </a:blip>
          <a:srcRect l="20587" t="4534" r="53588"/>
          <a:stretch/>
        </p:blipFill>
        <p:spPr>
          <a:xfrm rot="-5400000">
            <a:off x="6882375" y="4332950"/>
            <a:ext cx="662825" cy="2078475"/>
          </a:xfrm>
          <a:prstGeom prst="rect">
            <a:avLst/>
          </a:prstGeom>
          <a:noFill/>
          <a:ln>
            <a:noFill/>
          </a:ln>
        </p:spPr>
      </p:pic>
      <p:sp>
        <p:nvSpPr>
          <p:cNvPr id="4654" name="Google Shape;4654;p139"/>
          <p:cNvSpPr txBox="1"/>
          <p:nvPr/>
        </p:nvSpPr>
        <p:spPr>
          <a:xfrm>
            <a:off x="6889578" y="5661397"/>
            <a:ext cx="1189200" cy="5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1.5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55" name="Google Shape;4655;p139"/>
          <p:cNvSpPr txBox="1"/>
          <p:nvPr/>
        </p:nvSpPr>
        <p:spPr>
          <a:xfrm>
            <a:off x="6984625" y="4423425"/>
            <a:ext cx="365700" cy="52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0" name="Google Shape;4660;p140" descr="188233-numbers.png"/>
          <p:cNvPicPr preferRelativeResize="0"/>
          <p:nvPr/>
        </p:nvPicPr>
        <p:blipFill rotWithShape="1">
          <a:blip r:embed="rId3">
            <a:alphaModFix amt="30000"/>
          </a:blip>
          <a:srcRect l="67140" b="65190"/>
          <a:stretch/>
        </p:blipFill>
        <p:spPr>
          <a:xfrm>
            <a:off x="6948900" y="5456969"/>
            <a:ext cx="1262074" cy="125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1" name="Google Shape;4661;p140" descr="188233-numbers.png"/>
          <p:cNvPicPr preferRelativeResize="0"/>
          <p:nvPr/>
        </p:nvPicPr>
        <p:blipFill rotWithShape="1">
          <a:blip r:embed="rId3">
            <a:alphaModFix amt="30000"/>
          </a:blip>
          <a:srcRect l="33550" r="35155" b="67187"/>
          <a:stretch/>
        </p:blipFill>
        <p:spPr>
          <a:xfrm>
            <a:off x="6948900" y="4480019"/>
            <a:ext cx="1201976" cy="118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2" name="Google Shape;4662;p140" descr="188233-numbers.png"/>
          <p:cNvPicPr preferRelativeResize="0"/>
          <p:nvPr/>
        </p:nvPicPr>
        <p:blipFill rotWithShape="1">
          <a:blip r:embed="rId3">
            <a:alphaModFix amt="30000"/>
          </a:blip>
          <a:srcRect r="68705" b="67187"/>
          <a:stretch/>
        </p:blipFill>
        <p:spPr>
          <a:xfrm>
            <a:off x="6948900" y="3423773"/>
            <a:ext cx="1201976" cy="118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3" name="Google Shape;4663;p140" descr="146003-200.png"/>
          <p:cNvPicPr preferRelativeResize="0"/>
          <p:nvPr/>
        </p:nvPicPr>
        <p:blipFill rotWithShape="1">
          <a:blip r:embed="rId4">
            <a:alphaModFix amt="9000"/>
          </a:blip>
          <a:srcRect l="20587" t="4534" r="53588"/>
          <a:stretch/>
        </p:blipFill>
        <p:spPr>
          <a:xfrm>
            <a:off x="6556924" y="3406092"/>
            <a:ext cx="744475" cy="3445385"/>
          </a:xfrm>
          <a:prstGeom prst="rect">
            <a:avLst/>
          </a:prstGeom>
          <a:noFill/>
          <a:ln>
            <a:noFill/>
          </a:ln>
        </p:spPr>
      </p:pic>
      <p:sp>
        <p:nvSpPr>
          <p:cNvPr id="4664" name="Google Shape;4664;p140"/>
          <p:cNvSpPr/>
          <p:nvPr/>
        </p:nvSpPr>
        <p:spPr>
          <a:xfrm>
            <a:off x="3563821" y="3301540"/>
            <a:ext cx="759600" cy="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5" name="Google Shape;4665;p140"/>
          <p:cNvSpPr/>
          <p:nvPr/>
        </p:nvSpPr>
        <p:spPr>
          <a:xfrm>
            <a:off x="2947575" y="3269875"/>
            <a:ext cx="550200" cy="1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66" name="Google Shape;4666;p140"/>
          <p:cNvGrpSpPr/>
          <p:nvPr/>
        </p:nvGrpSpPr>
        <p:grpSpPr>
          <a:xfrm>
            <a:off x="828110" y="2371073"/>
            <a:ext cx="782403" cy="665742"/>
            <a:chOff x="9097567" y="9738396"/>
            <a:chExt cx="1448358" cy="1232400"/>
          </a:xfrm>
        </p:grpSpPr>
        <p:pic>
          <p:nvPicPr>
            <p:cNvPr id="4667" name="Google Shape;4667;p140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68" name="Google Shape;4668;p140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9" name="Google Shape;4669;p140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0" name="Google Shape;4670;p140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1" name="Google Shape;4671;p140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2" name="Google Shape;4672;p140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3" name="Google Shape;4673;p140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4" name="Google Shape;4674;p140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5" name="Google Shape;4675;p140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76" name="Google Shape;4676;p140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4677" name="Google Shape;4677;p140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4678" name="Google Shape;4678;p140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4679" name="Google Shape;4679;p140"/>
              <p:cNvPicPr preferRelativeResize="0"/>
              <p:nvPr/>
            </p:nvPicPr>
            <p:blipFill rotWithShape="1">
              <a:blip r:embed="rId6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680" name="Google Shape;4680;p140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4681" name="Google Shape;4681;p140"/>
            <p:cNvPicPr preferRelativeResize="0"/>
            <p:nvPr/>
          </p:nvPicPr>
          <p:blipFill rotWithShape="1">
            <a:blip r:embed="rId6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682" name="Google Shape;4682;p140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Query Time: Document-Centric Strategy</a:t>
            </a:r>
            <a:endParaRPr sz="2400"/>
          </a:p>
        </p:txBody>
      </p:sp>
      <p:pic>
        <p:nvPicPr>
          <p:cNvPr id="4683" name="Google Shape;4683;p140"/>
          <p:cNvPicPr preferRelativeResize="0"/>
          <p:nvPr/>
        </p:nvPicPr>
        <p:blipFill rotWithShape="1">
          <a:blip r:embed="rId7">
            <a:alphaModFix amt="30000"/>
          </a:blip>
          <a:srcRect t="18786" r="19717" b="-8"/>
          <a:stretch/>
        </p:blipFill>
        <p:spPr>
          <a:xfrm>
            <a:off x="2947572" y="2351319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4" name="Google Shape;4684;p140"/>
          <p:cNvPicPr preferRelativeResize="0"/>
          <p:nvPr/>
        </p:nvPicPr>
        <p:blipFill rotWithShape="1">
          <a:blip r:embed="rId7">
            <a:alphaModFix amt="30000"/>
          </a:blip>
          <a:srcRect t="18786" r="19717" b="-8"/>
          <a:stretch/>
        </p:blipFill>
        <p:spPr>
          <a:xfrm>
            <a:off x="3649945" y="2355208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5" name="Google Shape;4685;p140"/>
          <p:cNvPicPr preferRelativeResize="0"/>
          <p:nvPr/>
        </p:nvPicPr>
        <p:blipFill rotWithShape="1">
          <a:blip r:embed="rId7">
            <a:alphaModFix amt="30000"/>
          </a:blip>
          <a:srcRect t="18786" r="19717" b="-8"/>
          <a:stretch/>
        </p:blipFill>
        <p:spPr>
          <a:xfrm>
            <a:off x="4352622" y="2355206"/>
            <a:ext cx="550274" cy="721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6" name="Google Shape;4686;p140"/>
          <p:cNvPicPr preferRelativeResize="0"/>
          <p:nvPr/>
        </p:nvPicPr>
        <p:blipFill rotWithShape="1">
          <a:blip r:embed="rId7">
            <a:alphaModFix amt="30000"/>
          </a:blip>
          <a:srcRect t="18786" r="19717" b="-8"/>
          <a:stretch/>
        </p:blipFill>
        <p:spPr>
          <a:xfrm>
            <a:off x="5055297" y="2351331"/>
            <a:ext cx="550274" cy="721426"/>
          </a:xfrm>
          <a:prstGeom prst="rect">
            <a:avLst/>
          </a:prstGeom>
          <a:noFill/>
          <a:ln>
            <a:noFill/>
          </a:ln>
        </p:spPr>
      </p:pic>
      <p:sp>
        <p:nvSpPr>
          <p:cNvPr id="4687" name="Google Shape;4687;p140"/>
          <p:cNvSpPr/>
          <p:nvPr/>
        </p:nvSpPr>
        <p:spPr>
          <a:xfrm>
            <a:off x="586412" y="2323425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pic>
        <p:nvPicPr>
          <p:cNvPr id="4688" name="Google Shape;4688;p140"/>
          <p:cNvPicPr preferRelativeResize="0"/>
          <p:nvPr/>
        </p:nvPicPr>
        <p:blipFill rotWithShape="1">
          <a:blip r:embed="rId7">
            <a:alphaModFix amt="30000"/>
          </a:blip>
          <a:srcRect t="18786" r="19717" b="-8"/>
          <a:stretch/>
        </p:blipFill>
        <p:spPr>
          <a:xfrm>
            <a:off x="5741097" y="2351331"/>
            <a:ext cx="550274" cy="721426"/>
          </a:xfrm>
          <a:prstGeom prst="rect">
            <a:avLst/>
          </a:prstGeom>
          <a:noFill/>
          <a:ln>
            <a:noFill/>
          </a:ln>
        </p:spPr>
      </p:pic>
      <p:sp>
        <p:nvSpPr>
          <p:cNvPr id="4689" name="Google Shape;4689;p140"/>
          <p:cNvSpPr/>
          <p:nvPr/>
        </p:nvSpPr>
        <p:spPr>
          <a:xfrm>
            <a:off x="2947575" y="2351276"/>
            <a:ext cx="550200" cy="721500"/>
          </a:xfrm>
          <a:prstGeom prst="rect">
            <a:avLst/>
          </a:prstGeom>
          <a:solidFill>
            <a:srgbClr val="CC0000">
              <a:alpha val="426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0" name="Google Shape;4690;p140"/>
          <p:cNvSpPr/>
          <p:nvPr/>
        </p:nvSpPr>
        <p:spPr>
          <a:xfrm>
            <a:off x="3649201" y="2351276"/>
            <a:ext cx="550200" cy="721500"/>
          </a:xfrm>
          <a:prstGeom prst="rect">
            <a:avLst/>
          </a:prstGeom>
          <a:solidFill>
            <a:srgbClr val="CC0000">
              <a:alpha val="426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1" name="Google Shape;4691;p140"/>
          <p:cNvSpPr/>
          <p:nvPr/>
        </p:nvSpPr>
        <p:spPr>
          <a:xfrm>
            <a:off x="4350827" y="2351276"/>
            <a:ext cx="550200" cy="721500"/>
          </a:xfrm>
          <a:prstGeom prst="rect">
            <a:avLst/>
          </a:prstGeom>
          <a:solidFill>
            <a:srgbClr val="2185C5">
              <a:alpha val="472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2" name="Google Shape;4692;p140"/>
          <p:cNvSpPr/>
          <p:nvPr/>
        </p:nvSpPr>
        <p:spPr>
          <a:xfrm>
            <a:off x="5054798" y="2351276"/>
            <a:ext cx="550200" cy="721500"/>
          </a:xfrm>
          <a:prstGeom prst="rect">
            <a:avLst/>
          </a:prstGeom>
          <a:solidFill>
            <a:srgbClr val="E69138">
              <a:alpha val="549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3" name="Google Shape;4693;p140"/>
          <p:cNvSpPr/>
          <p:nvPr/>
        </p:nvSpPr>
        <p:spPr>
          <a:xfrm>
            <a:off x="5745873" y="2351276"/>
            <a:ext cx="550200" cy="721500"/>
          </a:xfrm>
          <a:prstGeom prst="rect">
            <a:avLst/>
          </a:prstGeom>
          <a:solidFill>
            <a:srgbClr val="E69138">
              <a:alpha val="549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9715"/>
              </a:solidFill>
            </a:endParaRPr>
          </a:p>
        </p:txBody>
      </p:sp>
      <p:grpSp>
        <p:nvGrpSpPr>
          <p:cNvPr id="4694" name="Google Shape;4694;p140"/>
          <p:cNvGrpSpPr/>
          <p:nvPr/>
        </p:nvGrpSpPr>
        <p:grpSpPr>
          <a:xfrm>
            <a:off x="828089" y="3392148"/>
            <a:ext cx="782403" cy="665742"/>
            <a:chOff x="9097567" y="9738396"/>
            <a:chExt cx="1448358" cy="1232400"/>
          </a:xfrm>
        </p:grpSpPr>
        <p:pic>
          <p:nvPicPr>
            <p:cNvPr id="4695" name="Google Shape;4695;p140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96" name="Google Shape;4696;p140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7" name="Google Shape;4697;p140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8" name="Google Shape;4698;p140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9" name="Google Shape;4699;p140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0" name="Google Shape;4700;p140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1" name="Google Shape;4701;p140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2" name="Google Shape;4702;p140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3" name="Google Shape;4703;p140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04" name="Google Shape;4704;p140"/>
          <p:cNvSpPr/>
          <p:nvPr/>
        </p:nvSpPr>
        <p:spPr>
          <a:xfrm>
            <a:off x="586391" y="3344500"/>
            <a:ext cx="896700" cy="797400"/>
          </a:xfrm>
          <a:prstGeom prst="frame">
            <a:avLst>
              <a:gd name="adj1" fmla="val 12500"/>
            </a:avLst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grpSp>
        <p:nvGrpSpPr>
          <p:cNvPr id="4705" name="Google Shape;4705;p140"/>
          <p:cNvGrpSpPr/>
          <p:nvPr/>
        </p:nvGrpSpPr>
        <p:grpSpPr>
          <a:xfrm>
            <a:off x="828087" y="4489425"/>
            <a:ext cx="782403" cy="665742"/>
            <a:chOff x="9097567" y="9738396"/>
            <a:chExt cx="1448358" cy="1232400"/>
          </a:xfrm>
        </p:grpSpPr>
        <p:pic>
          <p:nvPicPr>
            <p:cNvPr id="4706" name="Google Shape;4706;p140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07" name="Google Shape;4707;p140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8" name="Google Shape;4708;p140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9" name="Google Shape;4709;p140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0" name="Google Shape;4710;p140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1" name="Google Shape;4711;p140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2" name="Google Shape;4712;p140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3" name="Google Shape;4713;p140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4" name="Google Shape;4714;p140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15" name="Google Shape;4715;p140"/>
          <p:cNvSpPr/>
          <p:nvPr/>
        </p:nvSpPr>
        <p:spPr>
          <a:xfrm>
            <a:off x="586389" y="4441777"/>
            <a:ext cx="896700" cy="797400"/>
          </a:xfrm>
          <a:prstGeom prst="frame">
            <a:avLst>
              <a:gd name="adj1" fmla="val 12500"/>
            </a:avLst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4716" name="Google Shape;4716;p140"/>
          <p:cNvSpPr txBox="1"/>
          <p:nvPr/>
        </p:nvSpPr>
        <p:spPr>
          <a:xfrm>
            <a:off x="3023398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17" name="Google Shape;4717;p140"/>
          <p:cNvSpPr txBox="1"/>
          <p:nvPr/>
        </p:nvSpPr>
        <p:spPr>
          <a:xfrm>
            <a:off x="37514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endParaRPr sz="2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18" name="Google Shape;4718;p140"/>
          <p:cNvSpPr txBox="1"/>
          <p:nvPr/>
        </p:nvSpPr>
        <p:spPr>
          <a:xfrm>
            <a:off x="44372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endParaRPr sz="2000">
              <a:solidFill>
                <a:srgbClr val="2185C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19" name="Google Shape;4719;p140"/>
          <p:cNvSpPr txBox="1"/>
          <p:nvPr/>
        </p:nvSpPr>
        <p:spPr>
          <a:xfrm>
            <a:off x="5123002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9715"/>
                </a:solidFill>
                <a:latin typeface="Lato"/>
                <a:ea typeface="Lato"/>
                <a:cs typeface="Lato"/>
                <a:sym typeface="Lato"/>
              </a:rPr>
              <a:t>4</a:t>
            </a:r>
            <a:endParaRPr sz="2000">
              <a:solidFill>
                <a:srgbClr val="FF971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20" name="Google Shape;4720;p140"/>
          <p:cNvSpPr txBox="1"/>
          <p:nvPr/>
        </p:nvSpPr>
        <p:spPr>
          <a:xfrm>
            <a:off x="5842798" y="3076448"/>
            <a:ext cx="5502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E69138"/>
                </a:solidFill>
                <a:latin typeface="Lato"/>
                <a:ea typeface="Lato"/>
                <a:cs typeface="Lato"/>
                <a:sym typeface="Lato"/>
              </a:rPr>
              <a:t>5</a:t>
            </a:r>
            <a:endParaRPr sz="2000">
              <a:solidFill>
                <a:srgbClr val="E69138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21" name="Google Shape;4721;p140"/>
          <p:cNvSpPr txBox="1"/>
          <p:nvPr/>
        </p:nvSpPr>
        <p:spPr>
          <a:xfrm>
            <a:off x="1875251" y="3987345"/>
            <a:ext cx="1658100" cy="4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Reciprocal Rank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22" name="Google Shape;4722;p140"/>
          <p:cNvSpPr txBox="1"/>
          <p:nvPr/>
        </p:nvSpPr>
        <p:spPr>
          <a:xfrm>
            <a:off x="3190175" y="3707100"/>
            <a:ext cx="2228400" cy="8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         )</a:t>
            </a:r>
            <a:endParaRPr sz="5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723" name="Google Shape;4723;p140"/>
          <p:cNvGrpSpPr/>
          <p:nvPr/>
        </p:nvGrpSpPr>
        <p:grpSpPr>
          <a:xfrm>
            <a:off x="3792238" y="3829150"/>
            <a:ext cx="782403" cy="665742"/>
            <a:chOff x="9097567" y="9738396"/>
            <a:chExt cx="1448358" cy="1232400"/>
          </a:xfrm>
        </p:grpSpPr>
        <p:pic>
          <p:nvPicPr>
            <p:cNvPr id="4724" name="Google Shape;4724;p140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25" name="Google Shape;4725;p140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6" name="Google Shape;4726;p140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7" name="Google Shape;4727;p140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8" name="Google Shape;4728;p140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9" name="Google Shape;4729;p140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0" name="Google Shape;4730;p140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1" name="Google Shape;4731;p140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2" name="Google Shape;4732;p140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33" name="Google Shape;4733;p140"/>
          <p:cNvSpPr/>
          <p:nvPr/>
        </p:nvSpPr>
        <p:spPr>
          <a:xfrm>
            <a:off x="3550541" y="3781502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4734" name="Google Shape;4734;p140"/>
          <p:cNvSpPr txBox="1"/>
          <p:nvPr/>
        </p:nvSpPr>
        <p:spPr>
          <a:xfrm>
            <a:off x="4772475" y="3858374"/>
            <a:ext cx="365700" cy="5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=</a:t>
            </a:r>
            <a:endParaRPr sz="3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35" name="Google Shape;4735;p140"/>
          <p:cNvSpPr txBox="1"/>
          <p:nvPr/>
        </p:nvSpPr>
        <p:spPr>
          <a:xfrm>
            <a:off x="5136978" y="3908797"/>
            <a:ext cx="1189200" cy="5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1.5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36" name="Google Shape;4736;p140"/>
          <p:cNvSpPr txBox="1"/>
          <p:nvPr/>
        </p:nvSpPr>
        <p:spPr>
          <a:xfrm>
            <a:off x="1875251" y="4977945"/>
            <a:ext cx="1658100" cy="4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Reciprocal Rank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37" name="Google Shape;4737;p140"/>
          <p:cNvSpPr txBox="1"/>
          <p:nvPr/>
        </p:nvSpPr>
        <p:spPr>
          <a:xfrm>
            <a:off x="3190175" y="4697700"/>
            <a:ext cx="2228400" cy="8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         )</a:t>
            </a:r>
            <a:endParaRPr sz="5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738" name="Google Shape;4738;p140"/>
          <p:cNvGrpSpPr/>
          <p:nvPr/>
        </p:nvGrpSpPr>
        <p:grpSpPr>
          <a:xfrm>
            <a:off x="3792238" y="4819750"/>
            <a:ext cx="782403" cy="665742"/>
            <a:chOff x="9097567" y="9738396"/>
            <a:chExt cx="1448358" cy="1232400"/>
          </a:xfrm>
        </p:grpSpPr>
        <p:pic>
          <p:nvPicPr>
            <p:cNvPr id="4739" name="Google Shape;4739;p140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40" name="Google Shape;4740;p140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1" name="Google Shape;4741;p140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2" name="Google Shape;4742;p140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3" name="Google Shape;4743;p140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4" name="Google Shape;4744;p140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5" name="Google Shape;4745;p140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6" name="Google Shape;4746;p140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7" name="Google Shape;4747;p140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48" name="Google Shape;4748;p140"/>
          <p:cNvSpPr/>
          <p:nvPr/>
        </p:nvSpPr>
        <p:spPr>
          <a:xfrm>
            <a:off x="3550541" y="4772102"/>
            <a:ext cx="896700" cy="797400"/>
          </a:xfrm>
          <a:prstGeom prst="frame">
            <a:avLst>
              <a:gd name="adj1" fmla="val 12500"/>
            </a:avLst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4749" name="Google Shape;4749;p140"/>
          <p:cNvSpPr txBox="1"/>
          <p:nvPr/>
        </p:nvSpPr>
        <p:spPr>
          <a:xfrm>
            <a:off x="4772475" y="4848974"/>
            <a:ext cx="365700" cy="5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=</a:t>
            </a:r>
            <a:endParaRPr sz="3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50" name="Google Shape;4750;p140"/>
          <p:cNvSpPr txBox="1"/>
          <p:nvPr/>
        </p:nvSpPr>
        <p:spPr>
          <a:xfrm>
            <a:off x="5136978" y="4899397"/>
            <a:ext cx="1189200" cy="5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0.3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51" name="Google Shape;4751;p140"/>
          <p:cNvSpPr txBox="1"/>
          <p:nvPr/>
        </p:nvSpPr>
        <p:spPr>
          <a:xfrm>
            <a:off x="1875251" y="5968545"/>
            <a:ext cx="1658100" cy="4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Reciprocal Rank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52" name="Google Shape;4752;p140"/>
          <p:cNvSpPr txBox="1"/>
          <p:nvPr/>
        </p:nvSpPr>
        <p:spPr>
          <a:xfrm>
            <a:off x="3190175" y="5688300"/>
            <a:ext cx="2228400" cy="8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         )</a:t>
            </a:r>
            <a:endParaRPr sz="5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753" name="Google Shape;4753;p140"/>
          <p:cNvGrpSpPr/>
          <p:nvPr/>
        </p:nvGrpSpPr>
        <p:grpSpPr>
          <a:xfrm>
            <a:off x="3792238" y="5810350"/>
            <a:ext cx="782403" cy="665742"/>
            <a:chOff x="9097567" y="9738396"/>
            <a:chExt cx="1448358" cy="1232400"/>
          </a:xfrm>
        </p:grpSpPr>
        <p:pic>
          <p:nvPicPr>
            <p:cNvPr id="4754" name="Google Shape;4754;p140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55" name="Google Shape;4755;p140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6" name="Google Shape;4756;p140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7" name="Google Shape;4757;p140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8" name="Google Shape;4758;p140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9" name="Google Shape;4759;p140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0" name="Google Shape;4760;p140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1" name="Google Shape;4761;p140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2" name="Google Shape;4762;p140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63" name="Google Shape;4763;p140"/>
          <p:cNvSpPr/>
          <p:nvPr/>
        </p:nvSpPr>
        <p:spPr>
          <a:xfrm>
            <a:off x="3550541" y="5762702"/>
            <a:ext cx="896700" cy="797400"/>
          </a:xfrm>
          <a:prstGeom prst="frame">
            <a:avLst>
              <a:gd name="adj1" fmla="val 12500"/>
            </a:avLst>
          </a:prstGeom>
          <a:solidFill>
            <a:srgbClr val="E691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4764" name="Google Shape;4764;p140"/>
          <p:cNvSpPr txBox="1"/>
          <p:nvPr/>
        </p:nvSpPr>
        <p:spPr>
          <a:xfrm>
            <a:off x="4772475" y="5839574"/>
            <a:ext cx="365700" cy="5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=</a:t>
            </a:r>
            <a:endParaRPr sz="3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65" name="Google Shape;4765;p140"/>
          <p:cNvSpPr txBox="1"/>
          <p:nvPr/>
        </p:nvSpPr>
        <p:spPr>
          <a:xfrm>
            <a:off x="5136978" y="5889997"/>
            <a:ext cx="1189200" cy="56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0.4</a:t>
            </a:r>
            <a:endParaRPr sz="23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766" name="Google Shape;4766;p140"/>
          <p:cNvGrpSpPr/>
          <p:nvPr/>
        </p:nvGrpSpPr>
        <p:grpSpPr>
          <a:xfrm>
            <a:off x="8207808" y="3714773"/>
            <a:ext cx="782403" cy="665742"/>
            <a:chOff x="9097567" y="9738396"/>
            <a:chExt cx="1448358" cy="1232400"/>
          </a:xfrm>
        </p:grpSpPr>
        <p:pic>
          <p:nvPicPr>
            <p:cNvPr id="4767" name="Google Shape;4767;p140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68" name="Google Shape;4768;p140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9" name="Google Shape;4769;p140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0" name="Google Shape;4770;p140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1" name="Google Shape;4771;p140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2" name="Google Shape;4772;p140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3" name="Google Shape;4773;p140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4" name="Google Shape;4774;p140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5" name="Google Shape;4775;p140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76" name="Google Shape;4776;p140"/>
          <p:cNvSpPr/>
          <p:nvPr/>
        </p:nvSpPr>
        <p:spPr>
          <a:xfrm>
            <a:off x="7966110" y="3667125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grpSp>
        <p:nvGrpSpPr>
          <p:cNvPr id="4777" name="Google Shape;4777;p140"/>
          <p:cNvGrpSpPr/>
          <p:nvPr/>
        </p:nvGrpSpPr>
        <p:grpSpPr>
          <a:xfrm>
            <a:off x="8211838" y="4743550"/>
            <a:ext cx="782403" cy="665742"/>
            <a:chOff x="9097567" y="9738396"/>
            <a:chExt cx="1448358" cy="1232400"/>
          </a:xfrm>
        </p:grpSpPr>
        <p:pic>
          <p:nvPicPr>
            <p:cNvPr id="4778" name="Google Shape;4778;p140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79" name="Google Shape;4779;p140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0" name="Google Shape;4780;p140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1" name="Google Shape;4781;p140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2" name="Google Shape;4782;p140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3" name="Google Shape;4783;p140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4" name="Google Shape;4784;p140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5" name="Google Shape;4785;p140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6" name="Google Shape;4786;p140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87" name="Google Shape;4787;p140"/>
          <p:cNvSpPr/>
          <p:nvPr/>
        </p:nvSpPr>
        <p:spPr>
          <a:xfrm>
            <a:off x="7970141" y="4695902"/>
            <a:ext cx="896700" cy="797400"/>
          </a:xfrm>
          <a:prstGeom prst="frame">
            <a:avLst>
              <a:gd name="adj1" fmla="val 12500"/>
            </a:avLst>
          </a:prstGeom>
          <a:solidFill>
            <a:srgbClr val="E691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grpSp>
        <p:nvGrpSpPr>
          <p:cNvPr id="4788" name="Google Shape;4788;p140"/>
          <p:cNvGrpSpPr/>
          <p:nvPr/>
        </p:nvGrpSpPr>
        <p:grpSpPr>
          <a:xfrm>
            <a:off x="8211838" y="5734150"/>
            <a:ext cx="782403" cy="665742"/>
            <a:chOff x="9097567" y="9738396"/>
            <a:chExt cx="1448358" cy="1232400"/>
          </a:xfrm>
        </p:grpSpPr>
        <p:pic>
          <p:nvPicPr>
            <p:cNvPr id="4789" name="Google Shape;4789;p140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90" name="Google Shape;4790;p140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1" name="Google Shape;4791;p140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2" name="Google Shape;4792;p140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3" name="Google Shape;4793;p140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4" name="Google Shape;4794;p140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5" name="Google Shape;4795;p140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6" name="Google Shape;4796;p140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7" name="Google Shape;4797;p140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98" name="Google Shape;4798;p140"/>
          <p:cNvSpPr/>
          <p:nvPr/>
        </p:nvSpPr>
        <p:spPr>
          <a:xfrm>
            <a:off x="7970141" y="5686502"/>
            <a:ext cx="896700" cy="797400"/>
          </a:xfrm>
          <a:prstGeom prst="frame">
            <a:avLst>
              <a:gd name="adj1" fmla="val 12500"/>
            </a:avLst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4799" name="Google Shape;4799;p140"/>
          <p:cNvSpPr txBox="1"/>
          <p:nvPr/>
        </p:nvSpPr>
        <p:spPr>
          <a:xfrm rot="-5400000">
            <a:off x="4548250" y="4537150"/>
            <a:ext cx="36780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Final (Document-Centric) Ranking</a:t>
            </a:r>
            <a:endParaRPr sz="15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4" name="Google Shape;4804;p141"/>
          <p:cNvSpPr/>
          <p:nvPr/>
        </p:nvSpPr>
        <p:spPr>
          <a:xfrm>
            <a:off x="7422150" y="1537475"/>
            <a:ext cx="3990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805" name="Google Shape;4805;p141"/>
          <p:cNvPicPr preferRelativeResize="0"/>
          <p:nvPr/>
        </p:nvPicPr>
        <p:blipFill rotWithShape="1">
          <a:blip r:embed="rId3">
            <a:alphaModFix amt="30000"/>
          </a:blip>
          <a:srcRect l="8759" b="38631"/>
          <a:stretch/>
        </p:blipFill>
        <p:spPr>
          <a:xfrm>
            <a:off x="0" y="4688700"/>
            <a:ext cx="3373024" cy="207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6" name="Google Shape;4806;p141"/>
          <p:cNvPicPr preferRelativeResize="0"/>
          <p:nvPr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6952463" y="1977200"/>
            <a:ext cx="730551" cy="6667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07" name="Google Shape;4807;p141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4808" name="Google Shape;4808;p141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4809" name="Google Shape;4809;p141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4810" name="Google Shape;4810;p141"/>
              <p:cNvPicPr preferRelativeResize="0"/>
              <p:nvPr/>
            </p:nvPicPr>
            <p:blipFill rotWithShape="1">
              <a:blip r:embed="rId4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811" name="Google Shape;4811;p141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4812" name="Google Shape;4812;p141"/>
            <p:cNvPicPr preferRelativeResize="0"/>
            <p:nvPr/>
          </p:nvPicPr>
          <p:blipFill rotWithShape="1">
            <a:blip r:embed="rId4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13" name="Google Shape;4813;p141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Query Time: Profile-Centric Strategy</a:t>
            </a:r>
            <a:endParaRPr sz="2400"/>
          </a:p>
        </p:txBody>
      </p:sp>
      <p:sp>
        <p:nvSpPr>
          <p:cNvPr id="4814" name="Google Shape;4814;p141"/>
          <p:cNvSpPr txBox="1"/>
          <p:nvPr/>
        </p:nvSpPr>
        <p:spPr>
          <a:xfrm>
            <a:off x="1659040" y="1690098"/>
            <a:ext cx="1830000" cy="6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i="1">
                <a:solidFill>
                  <a:srgbClr val="434343"/>
                </a:solidFill>
                <a:latin typeface="Tinos"/>
                <a:ea typeface="Tinos"/>
                <a:cs typeface="Tinos"/>
                <a:sym typeface="Tinos"/>
              </a:rPr>
              <a:t>Query</a:t>
            </a:r>
            <a:endParaRPr sz="2000" i="1">
              <a:solidFill>
                <a:srgbClr val="434343"/>
              </a:solidFill>
              <a:latin typeface="Tinos"/>
              <a:ea typeface="Tinos"/>
              <a:cs typeface="Tinos"/>
              <a:sym typeface="Tino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i="1">
              <a:solidFill>
                <a:srgbClr val="434343"/>
              </a:solidFill>
              <a:latin typeface="Tinos"/>
              <a:ea typeface="Tinos"/>
              <a:cs typeface="Tinos"/>
              <a:sym typeface="Tinos"/>
            </a:endParaRPr>
          </a:p>
        </p:txBody>
      </p:sp>
      <p:sp>
        <p:nvSpPr>
          <p:cNvPr id="4815" name="Google Shape;4815;p141"/>
          <p:cNvSpPr/>
          <p:nvPr/>
        </p:nvSpPr>
        <p:spPr>
          <a:xfrm>
            <a:off x="520591" y="1859425"/>
            <a:ext cx="1041900" cy="181800"/>
          </a:xfrm>
          <a:prstGeom prst="rect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16" name="Google Shape;4816;p141"/>
          <p:cNvCxnSpPr/>
          <p:nvPr/>
        </p:nvCxnSpPr>
        <p:spPr>
          <a:xfrm>
            <a:off x="597346" y="1951398"/>
            <a:ext cx="876300" cy="0"/>
          </a:xfrm>
          <a:prstGeom prst="straightConnector1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817" name="Google Shape;4817;p1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2738" y="3536139"/>
            <a:ext cx="1636798" cy="432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8" name="Google Shape;4818;p1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26338" y="3536126"/>
            <a:ext cx="524625" cy="52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9" name="Google Shape;4819;p141" descr="tagme-logo.png"/>
          <p:cNvPicPr preferRelativeResize="0"/>
          <p:nvPr/>
        </p:nvPicPr>
        <p:blipFill rotWithShape="1">
          <a:blip r:embed="rId7">
            <a:alphaModFix/>
          </a:blip>
          <a:srcRect t="-9926"/>
          <a:stretch/>
        </p:blipFill>
        <p:spPr>
          <a:xfrm>
            <a:off x="3432186" y="1666326"/>
            <a:ext cx="1323102" cy="524625"/>
          </a:xfrm>
          <a:prstGeom prst="rect">
            <a:avLst/>
          </a:prstGeom>
          <a:noFill/>
          <a:ln>
            <a:noFill/>
          </a:ln>
        </p:spPr>
      </p:pic>
      <p:sp>
        <p:nvSpPr>
          <p:cNvPr id="4820" name="Google Shape;4820;p141"/>
          <p:cNvSpPr txBox="1"/>
          <p:nvPr/>
        </p:nvSpPr>
        <p:spPr>
          <a:xfrm>
            <a:off x="5601737" y="2050327"/>
            <a:ext cx="1830000" cy="6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AA84F"/>
                </a:solidFill>
                <a:latin typeface="Tinos"/>
                <a:ea typeface="Tinos"/>
                <a:cs typeface="Tinos"/>
                <a:sym typeface="Tinos"/>
              </a:rPr>
              <a:t>Query’s Entities</a:t>
            </a:r>
            <a:endParaRPr sz="2000">
              <a:solidFill>
                <a:srgbClr val="6AA84F"/>
              </a:solidFill>
              <a:latin typeface="Tinos"/>
              <a:ea typeface="Tinos"/>
              <a:cs typeface="Tinos"/>
              <a:sym typeface="Tino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6AA84F"/>
              </a:solidFill>
              <a:latin typeface="Tinos"/>
              <a:ea typeface="Tinos"/>
              <a:cs typeface="Tinos"/>
              <a:sym typeface="Tinos"/>
            </a:endParaRPr>
          </a:p>
        </p:txBody>
      </p:sp>
      <p:sp>
        <p:nvSpPr>
          <p:cNvPr id="4821" name="Google Shape;4821;p141"/>
          <p:cNvSpPr/>
          <p:nvPr/>
        </p:nvSpPr>
        <p:spPr>
          <a:xfrm>
            <a:off x="5969025" y="1873241"/>
            <a:ext cx="1041900" cy="181800"/>
          </a:xfrm>
          <a:prstGeom prst="rect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22" name="Google Shape;4822;p141"/>
          <p:cNvCxnSpPr/>
          <p:nvPr/>
        </p:nvCxnSpPr>
        <p:spPr>
          <a:xfrm>
            <a:off x="6045780" y="1965214"/>
            <a:ext cx="876300" cy="0"/>
          </a:xfrm>
          <a:prstGeom prst="straightConnector1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23" name="Google Shape;4823;p141"/>
          <p:cNvSpPr/>
          <p:nvPr/>
        </p:nvSpPr>
        <p:spPr>
          <a:xfrm>
            <a:off x="6138610" y="1922893"/>
            <a:ext cx="206400" cy="76800"/>
          </a:xfrm>
          <a:prstGeom prst="rect">
            <a:avLst/>
          </a:prstGeom>
          <a:solidFill>
            <a:srgbClr val="6AA84F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4" name="Google Shape;4824;p141"/>
          <p:cNvSpPr/>
          <p:nvPr/>
        </p:nvSpPr>
        <p:spPr>
          <a:xfrm>
            <a:off x="6587090" y="1922208"/>
            <a:ext cx="206400" cy="76800"/>
          </a:xfrm>
          <a:prstGeom prst="rect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5" name="Google Shape;4825;p141"/>
          <p:cNvSpPr/>
          <p:nvPr/>
        </p:nvSpPr>
        <p:spPr>
          <a:xfrm>
            <a:off x="4795596" y="3266947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6" name="Google Shape;4826;p141"/>
          <p:cNvSpPr/>
          <p:nvPr/>
        </p:nvSpPr>
        <p:spPr>
          <a:xfrm>
            <a:off x="5012135" y="3699024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27" name="Google Shape;4827;p141"/>
          <p:cNvCxnSpPr>
            <a:stCxn id="4825" idx="6"/>
            <a:endCxn id="4826" idx="0"/>
          </p:cNvCxnSpPr>
          <p:nvPr/>
        </p:nvCxnSpPr>
        <p:spPr>
          <a:xfrm>
            <a:off x="4939896" y="3339097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28" name="Google Shape;4828;p141"/>
          <p:cNvCxnSpPr/>
          <p:nvPr/>
        </p:nvCxnSpPr>
        <p:spPr>
          <a:xfrm>
            <a:off x="2510075" y="1962825"/>
            <a:ext cx="7278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29" name="Google Shape;4829;p141"/>
          <p:cNvCxnSpPr/>
          <p:nvPr/>
        </p:nvCxnSpPr>
        <p:spPr>
          <a:xfrm>
            <a:off x="4948475" y="1962825"/>
            <a:ext cx="7278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830" name="Google Shape;4830;p141"/>
          <p:cNvSpPr/>
          <p:nvPr/>
        </p:nvSpPr>
        <p:spPr>
          <a:xfrm>
            <a:off x="292000" y="3397650"/>
            <a:ext cx="3990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1" name="Google Shape;4831;p141"/>
          <p:cNvSpPr/>
          <p:nvPr/>
        </p:nvSpPr>
        <p:spPr>
          <a:xfrm>
            <a:off x="4795596" y="4337962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2" name="Google Shape;4832;p141"/>
          <p:cNvSpPr/>
          <p:nvPr/>
        </p:nvSpPr>
        <p:spPr>
          <a:xfrm>
            <a:off x="5012135" y="4770039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33" name="Google Shape;4833;p141"/>
          <p:cNvCxnSpPr>
            <a:stCxn id="4831" idx="6"/>
            <a:endCxn id="4832" idx="0"/>
          </p:cNvCxnSpPr>
          <p:nvPr/>
        </p:nvCxnSpPr>
        <p:spPr>
          <a:xfrm>
            <a:off x="4939896" y="4410112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34" name="Google Shape;4834;p141"/>
          <p:cNvSpPr/>
          <p:nvPr/>
        </p:nvSpPr>
        <p:spPr>
          <a:xfrm>
            <a:off x="4818997" y="5745005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5" name="Google Shape;4835;p141"/>
          <p:cNvSpPr/>
          <p:nvPr/>
        </p:nvSpPr>
        <p:spPr>
          <a:xfrm>
            <a:off x="5035536" y="6177082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36" name="Google Shape;4836;p141"/>
          <p:cNvCxnSpPr>
            <a:stCxn id="4834" idx="6"/>
            <a:endCxn id="4835" idx="0"/>
          </p:cNvCxnSpPr>
          <p:nvPr/>
        </p:nvCxnSpPr>
        <p:spPr>
          <a:xfrm>
            <a:off x="4963297" y="5817155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837" name="Google Shape;4837;p141" descr="146003-200.png"/>
          <p:cNvPicPr preferRelativeResize="0"/>
          <p:nvPr/>
        </p:nvPicPr>
        <p:blipFill rotWithShape="1">
          <a:blip r:embed="rId8">
            <a:alphaModFix amt="9000"/>
          </a:blip>
          <a:srcRect l="20587" t="4534" r="53588"/>
          <a:stretch/>
        </p:blipFill>
        <p:spPr>
          <a:xfrm rot="10800000">
            <a:off x="5255900" y="2838571"/>
            <a:ext cx="852750" cy="3946475"/>
          </a:xfrm>
          <a:prstGeom prst="rect">
            <a:avLst/>
          </a:prstGeom>
          <a:noFill/>
          <a:ln>
            <a:noFill/>
          </a:ln>
        </p:spPr>
      </p:pic>
      <p:sp>
        <p:nvSpPr>
          <p:cNvPr id="4838" name="Google Shape;4838;p141"/>
          <p:cNvSpPr/>
          <p:nvPr/>
        </p:nvSpPr>
        <p:spPr>
          <a:xfrm>
            <a:off x="3433800" y="3195900"/>
            <a:ext cx="1785900" cy="914100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9" name="Google Shape;4839;p141"/>
          <p:cNvSpPr txBox="1">
            <a:spLocks noGrp="1"/>
          </p:cNvSpPr>
          <p:nvPr>
            <p:ph type="body" idx="1"/>
          </p:nvPr>
        </p:nvSpPr>
        <p:spPr>
          <a:xfrm>
            <a:off x="5697925" y="3625050"/>
            <a:ext cx="4930200" cy="182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20253"/>
                </a:solidFill>
              </a:rPr>
              <a:t>Candidate experts</a:t>
            </a:r>
            <a:r>
              <a:rPr lang="en" sz="2000"/>
              <a:t> and</a:t>
            </a:r>
            <a:endParaRPr sz="2000"/>
          </a:p>
          <a:p>
            <a:pPr marL="45720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/>
              <a:t>their Wikipedia-based</a:t>
            </a:r>
            <a:br>
              <a:rPr lang="en" sz="2000"/>
            </a:br>
            <a:r>
              <a:rPr lang="en" sz="2000">
                <a:solidFill>
                  <a:srgbClr val="F20253"/>
                </a:solidFill>
              </a:rPr>
              <a:t>profiles</a:t>
            </a:r>
            <a:r>
              <a:rPr lang="en" sz="2000"/>
              <a:t> matching the </a:t>
            </a:r>
            <a:br>
              <a:rPr lang="en" sz="2000"/>
            </a:br>
            <a:r>
              <a:rPr lang="en" sz="2000">
                <a:solidFill>
                  <a:srgbClr val="6AA84F"/>
                </a:solidFill>
              </a:rPr>
              <a:t>query’s entities</a:t>
            </a:r>
            <a:endParaRPr sz="2000">
              <a:solidFill>
                <a:srgbClr val="6AA84F"/>
              </a:solidFill>
            </a:endParaRPr>
          </a:p>
        </p:txBody>
      </p:sp>
      <p:cxnSp>
        <p:nvCxnSpPr>
          <p:cNvPr id="4840" name="Google Shape;4840;p141"/>
          <p:cNvCxnSpPr/>
          <p:nvPr/>
        </p:nvCxnSpPr>
        <p:spPr>
          <a:xfrm>
            <a:off x="2752200" y="3784213"/>
            <a:ext cx="4425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rgbClr val="07376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841" name="Google Shape;4841;p141"/>
          <p:cNvSpPr/>
          <p:nvPr/>
        </p:nvSpPr>
        <p:spPr>
          <a:xfrm>
            <a:off x="273125" y="3175950"/>
            <a:ext cx="3990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2" name="Google Shape;4842;p141"/>
          <p:cNvSpPr/>
          <p:nvPr/>
        </p:nvSpPr>
        <p:spPr>
          <a:xfrm>
            <a:off x="4220356" y="3584287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3" name="Google Shape;4843;p141"/>
          <p:cNvSpPr/>
          <p:nvPr/>
        </p:nvSpPr>
        <p:spPr>
          <a:xfrm>
            <a:off x="4180947" y="3232528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4" name="Google Shape;4844;p141"/>
          <p:cNvSpPr/>
          <p:nvPr/>
        </p:nvSpPr>
        <p:spPr>
          <a:xfrm>
            <a:off x="4062292" y="3796374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5" name="Google Shape;4845;p141"/>
          <p:cNvSpPr/>
          <p:nvPr/>
        </p:nvSpPr>
        <p:spPr>
          <a:xfrm>
            <a:off x="4595110" y="3919644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6" name="Google Shape;4846;p141"/>
          <p:cNvSpPr/>
          <p:nvPr/>
        </p:nvSpPr>
        <p:spPr>
          <a:xfrm>
            <a:off x="3999272" y="3411543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47" name="Google Shape;4847;p141"/>
          <p:cNvCxnSpPr>
            <a:stCxn id="4846" idx="0"/>
            <a:endCxn id="4843" idx="2"/>
          </p:cNvCxnSpPr>
          <p:nvPr/>
        </p:nvCxnSpPr>
        <p:spPr>
          <a:xfrm rot="-5400000">
            <a:off x="4057172" y="3287793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48" name="Google Shape;4848;p141"/>
          <p:cNvCxnSpPr>
            <a:stCxn id="4844" idx="0"/>
            <a:endCxn id="4842" idx="2"/>
          </p:cNvCxnSpPr>
          <p:nvPr/>
        </p:nvCxnSpPr>
        <p:spPr>
          <a:xfrm rot="-5400000">
            <a:off x="4130992" y="3706974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49" name="Google Shape;4849;p141"/>
          <p:cNvCxnSpPr>
            <a:stCxn id="4843" idx="4"/>
            <a:endCxn id="4842" idx="0"/>
          </p:cNvCxnSpPr>
          <p:nvPr/>
        </p:nvCxnSpPr>
        <p:spPr>
          <a:xfrm rot="-5400000" flipH="1">
            <a:off x="4223547" y="3439228"/>
            <a:ext cx="185700" cy="104700"/>
          </a:xfrm>
          <a:prstGeom prst="curvedConnector3">
            <a:avLst>
              <a:gd name="adj1" fmla="val 50003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50" name="Google Shape;4850;p141"/>
          <p:cNvCxnSpPr>
            <a:stCxn id="4846" idx="4"/>
            <a:endCxn id="4842" idx="1"/>
          </p:cNvCxnSpPr>
          <p:nvPr/>
        </p:nvCxnSpPr>
        <p:spPr>
          <a:xfrm rot="-5400000" flipH="1">
            <a:off x="4068572" y="3432693"/>
            <a:ext cx="156000" cy="234300"/>
          </a:xfrm>
          <a:prstGeom prst="curvedConnector3">
            <a:avLst>
              <a:gd name="adj1" fmla="val 36071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51" name="Google Shape;4851;p141"/>
          <p:cNvCxnSpPr>
            <a:stCxn id="4845" idx="0"/>
            <a:endCxn id="4842" idx="6"/>
          </p:cNvCxnSpPr>
          <p:nvPr/>
        </p:nvCxnSpPr>
        <p:spPr>
          <a:xfrm rot="5400000" flipH="1">
            <a:off x="4498810" y="3751194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52" name="Google Shape;4852;p141"/>
          <p:cNvCxnSpPr>
            <a:stCxn id="4826" idx="4"/>
            <a:endCxn id="4845" idx="6"/>
          </p:cNvCxnSpPr>
          <p:nvPr/>
        </p:nvCxnSpPr>
        <p:spPr>
          <a:xfrm rot="5400000">
            <a:off x="4837535" y="3745074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53" name="Google Shape;4853;p141"/>
          <p:cNvCxnSpPr>
            <a:stCxn id="4844" idx="4"/>
            <a:endCxn id="4845" idx="2"/>
          </p:cNvCxnSpPr>
          <p:nvPr/>
        </p:nvCxnSpPr>
        <p:spPr>
          <a:xfrm rot="-5400000" flipH="1">
            <a:off x="4295392" y="3691974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4854" name="Google Shape;4854;p141"/>
          <p:cNvGrpSpPr/>
          <p:nvPr/>
        </p:nvGrpSpPr>
        <p:grpSpPr>
          <a:xfrm>
            <a:off x="3534481" y="3471506"/>
            <a:ext cx="443487" cy="377361"/>
            <a:chOff x="9097567" y="9738396"/>
            <a:chExt cx="1448358" cy="1232400"/>
          </a:xfrm>
        </p:grpSpPr>
        <p:pic>
          <p:nvPicPr>
            <p:cNvPr id="4855" name="Google Shape;4855;p141"/>
            <p:cNvPicPr preferRelativeResize="0"/>
            <p:nvPr/>
          </p:nvPicPr>
          <p:blipFill rotWithShape="1">
            <a:blip r:embed="rId9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56" name="Google Shape;4856;p141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7" name="Google Shape;4857;p141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8" name="Google Shape;4858;p141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9" name="Google Shape;4859;p141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0" name="Google Shape;4860;p141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1" name="Google Shape;4861;p141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2" name="Google Shape;4862;p141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3" name="Google Shape;4863;p141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64" name="Google Shape;4864;p141"/>
          <p:cNvSpPr/>
          <p:nvPr/>
        </p:nvSpPr>
        <p:spPr>
          <a:xfrm>
            <a:off x="3433800" y="4266915"/>
            <a:ext cx="1785900" cy="914100"/>
          </a:xfrm>
          <a:prstGeom prst="rect">
            <a:avLst/>
          </a:prstGeom>
          <a:noFill/>
          <a:ln w="38100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5" name="Google Shape;4865;p141"/>
          <p:cNvSpPr/>
          <p:nvPr/>
        </p:nvSpPr>
        <p:spPr>
          <a:xfrm>
            <a:off x="4220356" y="4655302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6" name="Google Shape;4866;p141"/>
          <p:cNvSpPr/>
          <p:nvPr/>
        </p:nvSpPr>
        <p:spPr>
          <a:xfrm>
            <a:off x="4180947" y="4303542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7" name="Google Shape;4867;p141"/>
          <p:cNvSpPr/>
          <p:nvPr/>
        </p:nvSpPr>
        <p:spPr>
          <a:xfrm>
            <a:off x="4062292" y="4867389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8" name="Google Shape;4868;p141"/>
          <p:cNvSpPr/>
          <p:nvPr/>
        </p:nvSpPr>
        <p:spPr>
          <a:xfrm>
            <a:off x="4595110" y="4990658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9" name="Google Shape;4869;p141"/>
          <p:cNvSpPr/>
          <p:nvPr/>
        </p:nvSpPr>
        <p:spPr>
          <a:xfrm>
            <a:off x="3999272" y="4482558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70" name="Google Shape;4870;p141"/>
          <p:cNvCxnSpPr>
            <a:stCxn id="4869" idx="0"/>
            <a:endCxn id="4866" idx="2"/>
          </p:cNvCxnSpPr>
          <p:nvPr/>
        </p:nvCxnSpPr>
        <p:spPr>
          <a:xfrm rot="-5400000">
            <a:off x="4057172" y="4358808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71" name="Google Shape;4871;p141"/>
          <p:cNvCxnSpPr>
            <a:stCxn id="4867" idx="0"/>
            <a:endCxn id="4865" idx="2"/>
          </p:cNvCxnSpPr>
          <p:nvPr/>
        </p:nvCxnSpPr>
        <p:spPr>
          <a:xfrm rot="-5400000">
            <a:off x="4130992" y="4777989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72" name="Google Shape;4872;p141"/>
          <p:cNvCxnSpPr>
            <a:stCxn id="4866" idx="4"/>
            <a:endCxn id="4865" idx="0"/>
          </p:cNvCxnSpPr>
          <p:nvPr/>
        </p:nvCxnSpPr>
        <p:spPr>
          <a:xfrm rot="-5400000" flipH="1">
            <a:off x="4223547" y="4510242"/>
            <a:ext cx="185700" cy="104700"/>
          </a:xfrm>
          <a:prstGeom prst="curvedConnector3">
            <a:avLst>
              <a:gd name="adj1" fmla="val 49975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73" name="Google Shape;4873;p141"/>
          <p:cNvCxnSpPr>
            <a:stCxn id="4869" idx="4"/>
            <a:endCxn id="4865" idx="1"/>
          </p:cNvCxnSpPr>
          <p:nvPr/>
        </p:nvCxnSpPr>
        <p:spPr>
          <a:xfrm rot="-5400000" flipH="1">
            <a:off x="4068572" y="4503708"/>
            <a:ext cx="156000" cy="234300"/>
          </a:xfrm>
          <a:prstGeom prst="curvedConnector3">
            <a:avLst>
              <a:gd name="adj1" fmla="val 36034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74" name="Google Shape;4874;p141"/>
          <p:cNvCxnSpPr>
            <a:stCxn id="4868" idx="0"/>
            <a:endCxn id="4865" idx="6"/>
          </p:cNvCxnSpPr>
          <p:nvPr/>
        </p:nvCxnSpPr>
        <p:spPr>
          <a:xfrm rot="5400000" flipH="1">
            <a:off x="4498810" y="4822208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75" name="Google Shape;4875;p141"/>
          <p:cNvCxnSpPr>
            <a:stCxn id="4832" idx="4"/>
            <a:endCxn id="4868" idx="6"/>
          </p:cNvCxnSpPr>
          <p:nvPr/>
        </p:nvCxnSpPr>
        <p:spPr>
          <a:xfrm rot="5400000">
            <a:off x="4837535" y="4816089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76" name="Google Shape;4876;p141"/>
          <p:cNvCxnSpPr>
            <a:stCxn id="4867" idx="4"/>
            <a:endCxn id="4868" idx="2"/>
          </p:cNvCxnSpPr>
          <p:nvPr/>
        </p:nvCxnSpPr>
        <p:spPr>
          <a:xfrm rot="-5400000" flipH="1">
            <a:off x="4295392" y="4762989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4877" name="Google Shape;4877;p141"/>
          <p:cNvGrpSpPr/>
          <p:nvPr/>
        </p:nvGrpSpPr>
        <p:grpSpPr>
          <a:xfrm>
            <a:off x="3534481" y="4542521"/>
            <a:ext cx="443487" cy="377361"/>
            <a:chOff x="9097567" y="9738396"/>
            <a:chExt cx="1448358" cy="1232400"/>
          </a:xfrm>
        </p:grpSpPr>
        <p:pic>
          <p:nvPicPr>
            <p:cNvPr id="4878" name="Google Shape;4878;p141"/>
            <p:cNvPicPr preferRelativeResize="0"/>
            <p:nvPr/>
          </p:nvPicPr>
          <p:blipFill rotWithShape="1">
            <a:blip r:embed="rId9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79" name="Google Shape;4879;p141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0" name="Google Shape;4880;p141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1" name="Google Shape;4881;p141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2" name="Google Shape;4882;p141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3" name="Google Shape;4883;p141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4" name="Google Shape;4884;p141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5" name="Google Shape;4885;p141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6" name="Google Shape;4886;p141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87" name="Google Shape;4887;p141"/>
          <p:cNvSpPr/>
          <p:nvPr/>
        </p:nvSpPr>
        <p:spPr>
          <a:xfrm>
            <a:off x="3457201" y="5673958"/>
            <a:ext cx="1785900" cy="914100"/>
          </a:xfrm>
          <a:prstGeom prst="rect">
            <a:avLst/>
          </a:prstGeom>
          <a:noFill/>
          <a:ln w="38100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8" name="Google Shape;4888;p141"/>
          <p:cNvSpPr/>
          <p:nvPr/>
        </p:nvSpPr>
        <p:spPr>
          <a:xfrm>
            <a:off x="4243757" y="6062345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9" name="Google Shape;4889;p141"/>
          <p:cNvSpPr/>
          <p:nvPr/>
        </p:nvSpPr>
        <p:spPr>
          <a:xfrm>
            <a:off x="4204348" y="5710586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0" name="Google Shape;4890;p141"/>
          <p:cNvSpPr/>
          <p:nvPr/>
        </p:nvSpPr>
        <p:spPr>
          <a:xfrm>
            <a:off x="4085692" y="6274432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1" name="Google Shape;4891;p141"/>
          <p:cNvSpPr/>
          <p:nvPr/>
        </p:nvSpPr>
        <p:spPr>
          <a:xfrm>
            <a:off x="4618510" y="6397702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2" name="Google Shape;4892;p141"/>
          <p:cNvSpPr/>
          <p:nvPr/>
        </p:nvSpPr>
        <p:spPr>
          <a:xfrm>
            <a:off x="4022672" y="5889601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93" name="Google Shape;4893;p141"/>
          <p:cNvCxnSpPr>
            <a:stCxn id="4892" idx="0"/>
            <a:endCxn id="4889" idx="2"/>
          </p:cNvCxnSpPr>
          <p:nvPr/>
        </p:nvCxnSpPr>
        <p:spPr>
          <a:xfrm rot="-5400000">
            <a:off x="4080572" y="5765851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94" name="Google Shape;4894;p141"/>
          <p:cNvCxnSpPr>
            <a:stCxn id="4890" idx="0"/>
            <a:endCxn id="4888" idx="2"/>
          </p:cNvCxnSpPr>
          <p:nvPr/>
        </p:nvCxnSpPr>
        <p:spPr>
          <a:xfrm rot="-5400000">
            <a:off x="4154392" y="6185032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95" name="Google Shape;4895;p141"/>
          <p:cNvCxnSpPr>
            <a:stCxn id="4889" idx="4"/>
            <a:endCxn id="4888" idx="0"/>
          </p:cNvCxnSpPr>
          <p:nvPr/>
        </p:nvCxnSpPr>
        <p:spPr>
          <a:xfrm rot="-5400000" flipH="1">
            <a:off x="4246948" y="5917286"/>
            <a:ext cx="185700" cy="104700"/>
          </a:xfrm>
          <a:prstGeom prst="curvedConnector3">
            <a:avLst>
              <a:gd name="adj1" fmla="val 49975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96" name="Google Shape;4896;p141"/>
          <p:cNvCxnSpPr>
            <a:stCxn id="4892" idx="4"/>
            <a:endCxn id="4888" idx="1"/>
          </p:cNvCxnSpPr>
          <p:nvPr/>
        </p:nvCxnSpPr>
        <p:spPr>
          <a:xfrm rot="-5400000" flipH="1">
            <a:off x="4091972" y="5910751"/>
            <a:ext cx="156000" cy="234300"/>
          </a:xfrm>
          <a:prstGeom prst="curvedConnector3">
            <a:avLst>
              <a:gd name="adj1" fmla="val 36034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97" name="Google Shape;4897;p141"/>
          <p:cNvCxnSpPr>
            <a:stCxn id="4891" idx="0"/>
            <a:endCxn id="4888" idx="6"/>
          </p:cNvCxnSpPr>
          <p:nvPr/>
        </p:nvCxnSpPr>
        <p:spPr>
          <a:xfrm rot="5400000" flipH="1">
            <a:off x="4522210" y="6229252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98" name="Google Shape;4898;p141"/>
          <p:cNvCxnSpPr>
            <a:stCxn id="4835" idx="4"/>
            <a:endCxn id="4891" idx="6"/>
          </p:cNvCxnSpPr>
          <p:nvPr/>
        </p:nvCxnSpPr>
        <p:spPr>
          <a:xfrm rot="5400000">
            <a:off x="4860936" y="6223132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99" name="Google Shape;4899;p141"/>
          <p:cNvCxnSpPr>
            <a:stCxn id="4890" idx="4"/>
            <a:endCxn id="4891" idx="2"/>
          </p:cNvCxnSpPr>
          <p:nvPr/>
        </p:nvCxnSpPr>
        <p:spPr>
          <a:xfrm rot="-5400000" flipH="1">
            <a:off x="4318792" y="6170032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4900" name="Google Shape;4900;p141"/>
          <p:cNvGrpSpPr/>
          <p:nvPr/>
        </p:nvGrpSpPr>
        <p:grpSpPr>
          <a:xfrm>
            <a:off x="3557881" y="5949564"/>
            <a:ext cx="443487" cy="377361"/>
            <a:chOff x="9097567" y="9738396"/>
            <a:chExt cx="1448358" cy="1232400"/>
          </a:xfrm>
        </p:grpSpPr>
        <p:pic>
          <p:nvPicPr>
            <p:cNvPr id="4901" name="Google Shape;4901;p141"/>
            <p:cNvPicPr preferRelativeResize="0"/>
            <p:nvPr/>
          </p:nvPicPr>
          <p:blipFill rotWithShape="1">
            <a:blip r:embed="rId9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02" name="Google Shape;4902;p141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3" name="Google Shape;4903;p141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4" name="Google Shape;4904;p141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5" name="Google Shape;4905;p141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6" name="Google Shape;4906;p141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7" name="Google Shape;4907;p141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8" name="Google Shape;4908;p141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9" name="Google Shape;4909;p141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10" name="Google Shape;4910;p141"/>
          <p:cNvSpPr txBox="1"/>
          <p:nvPr/>
        </p:nvSpPr>
        <p:spPr>
          <a:xfrm rot="5400000">
            <a:off x="3842400" y="4878625"/>
            <a:ext cx="538500" cy="12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...</a:t>
            </a:r>
            <a:endParaRPr sz="3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4911" name="Google Shape;4911;p141"/>
          <p:cNvCxnSpPr>
            <a:stCxn id="4804" idx="3"/>
            <a:endCxn id="4817" idx="0"/>
          </p:cNvCxnSpPr>
          <p:nvPr/>
        </p:nvCxnSpPr>
        <p:spPr>
          <a:xfrm flipH="1">
            <a:off x="1161150" y="2014475"/>
            <a:ext cx="6660000" cy="1521600"/>
          </a:xfrm>
          <a:prstGeom prst="bentConnector4">
            <a:avLst>
              <a:gd name="adj1" fmla="val -3575"/>
              <a:gd name="adj2" fmla="val 55315"/>
            </a:avLst>
          </a:prstGeom>
          <a:noFill/>
          <a:ln w="28575" cap="flat" cmpd="sng">
            <a:solidFill>
              <a:srgbClr val="0B5394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4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4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" name="Google Shape;4916;p142"/>
          <p:cNvPicPr preferRelativeResize="0"/>
          <p:nvPr/>
        </p:nvPicPr>
        <p:blipFill rotWithShape="1">
          <a:blip r:embed="rId3">
            <a:alphaModFix amt="30000"/>
          </a:blip>
          <a:srcRect l="-20" r="20" b="38631"/>
          <a:stretch/>
        </p:blipFill>
        <p:spPr>
          <a:xfrm>
            <a:off x="5731724" y="2352722"/>
            <a:ext cx="782399" cy="4381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17" name="Google Shape;4917;p142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4918" name="Google Shape;4918;p142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4919" name="Google Shape;4919;p142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4920" name="Google Shape;4920;p142"/>
              <p:cNvPicPr preferRelativeResize="0"/>
              <p:nvPr/>
            </p:nvPicPr>
            <p:blipFill rotWithShape="1">
              <a:blip r:embed="rId4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921" name="Google Shape;4921;p142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4922" name="Google Shape;4922;p142"/>
            <p:cNvPicPr preferRelativeResize="0"/>
            <p:nvPr/>
          </p:nvPicPr>
          <p:blipFill rotWithShape="1">
            <a:blip r:embed="rId4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923" name="Google Shape;4923;p142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Query Time: Profile-Centric Strategy</a:t>
            </a:r>
            <a:endParaRPr sz="2400"/>
          </a:p>
        </p:txBody>
      </p:sp>
      <p:sp>
        <p:nvSpPr>
          <p:cNvPr id="4924" name="Google Shape;4924;p142"/>
          <p:cNvSpPr txBox="1"/>
          <p:nvPr/>
        </p:nvSpPr>
        <p:spPr>
          <a:xfrm>
            <a:off x="3566875" y="2217822"/>
            <a:ext cx="957000" cy="4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REC-IAF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25" name="Google Shape;4925;p142"/>
          <p:cNvSpPr txBox="1"/>
          <p:nvPr/>
        </p:nvSpPr>
        <p:spPr>
          <a:xfrm>
            <a:off x="4348400" y="1903575"/>
            <a:ext cx="2912700" cy="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         ,    )</a:t>
            </a:r>
            <a:endParaRPr sz="5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4926" name="Google Shape;4926;p142"/>
          <p:cNvGrpSpPr/>
          <p:nvPr/>
        </p:nvGrpSpPr>
        <p:grpSpPr>
          <a:xfrm>
            <a:off x="4950463" y="2025625"/>
            <a:ext cx="782403" cy="665742"/>
            <a:chOff x="9097567" y="9738396"/>
            <a:chExt cx="1448358" cy="1232400"/>
          </a:xfrm>
        </p:grpSpPr>
        <p:pic>
          <p:nvPicPr>
            <p:cNvPr id="4927" name="Google Shape;4927;p142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28" name="Google Shape;4928;p142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9" name="Google Shape;4929;p142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0" name="Google Shape;4930;p142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1" name="Google Shape;4931;p142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2" name="Google Shape;4932;p142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3" name="Google Shape;4933;p142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4" name="Google Shape;4934;p142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5" name="Google Shape;4935;p142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36" name="Google Shape;4936;p142"/>
          <p:cNvSpPr/>
          <p:nvPr/>
        </p:nvSpPr>
        <p:spPr>
          <a:xfrm>
            <a:off x="4708766" y="1977977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4937" name="Google Shape;4937;p142"/>
          <p:cNvSpPr/>
          <p:nvPr/>
        </p:nvSpPr>
        <p:spPr>
          <a:xfrm>
            <a:off x="5934806" y="2228187"/>
            <a:ext cx="297000" cy="2970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38" name="Google Shape;4938;p142"/>
          <p:cNvSpPr txBox="1"/>
          <p:nvPr/>
        </p:nvSpPr>
        <p:spPr>
          <a:xfrm>
            <a:off x="5815873" y="1922900"/>
            <a:ext cx="585000" cy="2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Entity</a:t>
            </a:r>
            <a:endParaRPr sz="1000"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39" name="Google Shape;4939;p142"/>
          <p:cNvSpPr txBox="1">
            <a:spLocks noGrp="1"/>
          </p:cNvSpPr>
          <p:nvPr>
            <p:ph type="body" idx="1"/>
          </p:nvPr>
        </p:nvSpPr>
        <p:spPr>
          <a:xfrm>
            <a:off x="3136325" y="3220375"/>
            <a:ext cx="6063900" cy="231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2000"/>
              <a:buFont typeface="Lato"/>
              <a:buChar char="▷"/>
            </a:pPr>
            <a:r>
              <a:rPr lang="en" sz="2000"/>
              <a:t>Score each author’s entity </a:t>
            </a:r>
            <a:r>
              <a:rPr lang="en" sz="1500"/>
              <a:t>(matched in the input query)</a:t>
            </a:r>
            <a:endParaRPr sz="1500"/>
          </a:p>
          <a:p>
            <a: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Combination of multiple scores of the </a:t>
            </a:r>
            <a:r>
              <a:rPr lang="en" sz="2000">
                <a:solidFill>
                  <a:srgbClr val="6AA84F"/>
                </a:solidFill>
              </a:rPr>
              <a:t>entity</a:t>
            </a:r>
            <a:r>
              <a:rPr lang="en" sz="2000"/>
              <a:t>:</a:t>
            </a:r>
            <a:endParaRPr sz="2000"/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Document </a:t>
            </a:r>
            <a:r>
              <a:rPr lang="en" sz="2000">
                <a:solidFill>
                  <a:schemeClr val="dk1"/>
                </a:solidFill>
              </a:rPr>
              <a:t>Frequency</a:t>
            </a:r>
            <a:endParaRPr sz="2000">
              <a:solidFill>
                <a:schemeClr val="dk1"/>
              </a:solidFill>
            </a:endParaRPr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>
                <a:solidFill>
                  <a:schemeClr val="dk1"/>
                </a:solidFill>
              </a:rPr>
              <a:t>Confidence</a:t>
            </a:r>
            <a:r>
              <a:rPr lang="en" sz="2000"/>
              <a:t> (provided by TagMe)</a:t>
            </a:r>
            <a:endParaRPr sz="2000"/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chemeClr val="dk1"/>
                </a:solidFill>
              </a:rPr>
              <a:t>Inverse </a:t>
            </a:r>
            <a:r>
              <a:rPr lang="en" sz="2000"/>
              <a:t>document</a:t>
            </a:r>
            <a:r>
              <a:rPr lang="en" sz="2000">
                <a:solidFill>
                  <a:schemeClr val="dk1"/>
                </a:solidFill>
              </a:rPr>
              <a:t> frequency</a:t>
            </a:r>
            <a:endParaRPr sz="2000">
              <a:solidFill>
                <a:schemeClr val="dk1"/>
              </a:solidFill>
            </a:endParaRPr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>
                <a:solidFill>
                  <a:schemeClr val="dk1"/>
                </a:solidFill>
              </a:rPr>
              <a:t>PageRank</a:t>
            </a:r>
            <a:r>
              <a:rPr lang="en" sz="2000"/>
              <a:t> in the author’s profile</a:t>
            </a:r>
            <a:endParaRPr sz="2000"/>
          </a:p>
        </p:txBody>
      </p:sp>
      <p:sp>
        <p:nvSpPr>
          <p:cNvPr id="4940" name="Google Shape;4940;p142"/>
          <p:cNvSpPr txBox="1"/>
          <p:nvPr/>
        </p:nvSpPr>
        <p:spPr>
          <a:xfrm>
            <a:off x="7261062" y="2628414"/>
            <a:ext cx="1830000" cy="6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6AA84F"/>
                </a:solidFill>
                <a:latin typeface="Tinos"/>
                <a:ea typeface="Tinos"/>
                <a:cs typeface="Tinos"/>
                <a:sym typeface="Tinos"/>
              </a:rPr>
              <a:t>Query’s Entities</a:t>
            </a:r>
            <a:endParaRPr sz="1500">
              <a:solidFill>
                <a:srgbClr val="6AA84F"/>
              </a:solidFill>
              <a:latin typeface="Tinos"/>
              <a:ea typeface="Tinos"/>
              <a:cs typeface="Tinos"/>
              <a:sym typeface="Tino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rgbClr val="6AA84F"/>
              </a:solidFill>
              <a:latin typeface="Tinos"/>
              <a:ea typeface="Tinos"/>
              <a:cs typeface="Tinos"/>
              <a:sym typeface="Tinos"/>
            </a:endParaRPr>
          </a:p>
        </p:txBody>
      </p:sp>
      <p:sp>
        <p:nvSpPr>
          <p:cNvPr id="4941" name="Google Shape;4941;p142"/>
          <p:cNvSpPr/>
          <p:nvPr/>
        </p:nvSpPr>
        <p:spPr>
          <a:xfrm>
            <a:off x="7399750" y="2451329"/>
            <a:ext cx="1041900" cy="181800"/>
          </a:xfrm>
          <a:prstGeom prst="rect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942" name="Google Shape;4942;p142"/>
          <p:cNvCxnSpPr/>
          <p:nvPr/>
        </p:nvCxnSpPr>
        <p:spPr>
          <a:xfrm>
            <a:off x="7476505" y="2543302"/>
            <a:ext cx="876300" cy="0"/>
          </a:xfrm>
          <a:prstGeom prst="straightConnector1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43" name="Google Shape;4943;p142"/>
          <p:cNvSpPr/>
          <p:nvPr/>
        </p:nvSpPr>
        <p:spPr>
          <a:xfrm>
            <a:off x="7569335" y="2500980"/>
            <a:ext cx="206400" cy="76800"/>
          </a:xfrm>
          <a:prstGeom prst="rect">
            <a:avLst/>
          </a:prstGeom>
          <a:solidFill>
            <a:srgbClr val="6AA84F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44" name="Google Shape;4944;p142"/>
          <p:cNvSpPr/>
          <p:nvPr/>
        </p:nvSpPr>
        <p:spPr>
          <a:xfrm>
            <a:off x="8017815" y="2500296"/>
            <a:ext cx="206400" cy="76800"/>
          </a:xfrm>
          <a:prstGeom prst="rect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45" name="Google Shape;4945;p142"/>
          <p:cNvGrpSpPr/>
          <p:nvPr/>
        </p:nvGrpSpPr>
        <p:grpSpPr>
          <a:xfrm>
            <a:off x="532706" y="4846889"/>
            <a:ext cx="443487" cy="377361"/>
            <a:chOff x="9097567" y="9738396"/>
            <a:chExt cx="1448358" cy="1232400"/>
          </a:xfrm>
        </p:grpSpPr>
        <p:pic>
          <p:nvPicPr>
            <p:cNvPr id="4946" name="Google Shape;4946;p142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47" name="Google Shape;4947;p142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8" name="Google Shape;4948;p142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9" name="Google Shape;4949;p142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0" name="Google Shape;4950;p142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1" name="Google Shape;4951;p142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2" name="Google Shape;4952;p142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3" name="Google Shape;4953;p142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4" name="Google Shape;4954;p142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55" name="Google Shape;4955;p142"/>
          <p:cNvGrpSpPr/>
          <p:nvPr/>
        </p:nvGrpSpPr>
        <p:grpSpPr>
          <a:xfrm>
            <a:off x="509306" y="3439846"/>
            <a:ext cx="443487" cy="377361"/>
            <a:chOff x="9097567" y="9738396"/>
            <a:chExt cx="1448358" cy="1232400"/>
          </a:xfrm>
        </p:grpSpPr>
        <p:pic>
          <p:nvPicPr>
            <p:cNvPr id="4956" name="Google Shape;4956;p142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57" name="Google Shape;4957;p142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8" name="Google Shape;4958;p142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9" name="Google Shape;4959;p142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0" name="Google Shape;4960;p142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1" name="Google Shape;4961;p142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2" name="Google Shape;4962;p142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3" name="Google Shape;4963;p142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4" name="Google Shape;4964;p142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5" name="Google Shape;4965;p142"/>
          <p:cNvSpPr/>
          <p:nvPr/>
        </p:nvSpPr>
        <p:spPr>
          <a:xfrm>
            <a:off x="1060517" y="5171757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6" name="Google Shape;4966;p142"/>
          <p:cNvSpPr/>
          <p:nvPr/>
        </p:nvSpPr>
        <p:spPr>
          <a:xfrm>
            <a:off x="2010361" y="5074407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7" name="Google Shape;4967;p142"/>
          <p:cNvSpPr/>
          <p:nvPr/>
        </p:nvSpPr>
        <p:spPr>
          <a:xfrm>
            <a:off x="1593335" y="5295027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968" name="Google Shape;4968;p142"/>
          <p:cNvCxnSpPr>
            <a:stCxn id="4965" idx="0"/>
            <a:endCxn id="4969" idx="2"/>
          </p:cNvCxnSpPr>
          <p:nvPr/>
        </p:nvCxnSpPr>
        <p:spPr>
          <a:xfrm rot="-5400000">
            <a:off x="1129217" y="5082357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70" name="Google Shape;4970;p142"/>
          <p:cNvCxnSpPr>
            <a:stCxn id="4967" idx="0"/>
            <a:endCxn id="4969" idx="6"/>
          </p:cNvCxnSpPr>
          <p:nvPr/>
        </p:nvCxnSpPr>
        <p:spPr>
          <a:xfrm rot="5400000" flipH="1">
            <a:off x="1497035" y="5126577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71" name="Google Shape;4971;p142"/>
          <p:cNvCxnSpPr>
            <a:stCxn id="4966" idx="4"/>
            <a:endCxn id="4967" idx="6"/>
          </p:cNvCxnSpPr>
          <p:nvPr/>
        </p:nvCxnSpPr>
        <p:spPr>
          <a:xfrm rot="5400000">
            <a:off x="1835761" y="5120457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72" name="Google Shape;4972;p142"/>
          <p:cNvCxnSpPr>
            <a:stCxn id="4965" idx="4"/>
            <a:endCxn id="4967" idx="2"/>
          </p:cNvCxnSpPr>
          <p:nvPr/>
        </p:nvCxnSpPr>
        <p:spPr>
          <a:xfrm rot="-5400000" flipH="1">
            <a:off x="1293617" y="5067357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73" name="Google Shape;4973;p142"/>
          <p:cNvSpPr/>
          <p:nvPr/>
        </p:nvSpPr>
        <p:spPr>
          <a:xfrm>
            <a:off x="408625" y="2093225"/>
            <a:ext cx="1785900" cy="914100"/>
          </a:xfrm>
          <a:prstGeom prst="rect">
            <a:avLst/>
          </a:prstGeom>
          <a:noFill/>
          <a:ln w="2857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4" name="Google Shape;4974;p142"/>
          <p:cNvSpPr/>
          <p:nvPr/>
        </p:nvSpPr>
        <p:spPr>
          <a:xfrm>
            <a:off x="1195181" y="2481612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5" name="Google Shape;4975;p142"/>
          <p:cNvSpPr/>
          <p:nvPr/>
        </p:nvSpPr>
        <p:spPr>
          <a:xfrm>
            <a:off x="1155772" y="2129853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6" name="Google Shape;4976;p142"/>
          <p:cNvSpPr/>
          <p:nvPr/>
        </p:nvSpPr>
        <p:spPr>
          <a:xfrm>
            <a:off x="1037117" y="2693699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7" name="Google Shape;4977;p142"/>
          <p:cNvSpPr/>
          <p:nvPr/>
        </p:nvSpPr>
        <p:spPr>
          <a:xfrm>
            <a:off x="1770421" y="2164272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8" name="Google Shape;4978;p142"/>
          <p:cNvSpPr/>
          <p:nvPr/>
        </p:nvSpPr>
        <p:spPr>
          <a:xfrm>
            <a:off x="1986960" y="2596349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9" name="Google Shape;4979;p142"/>
          <p:cNvSpPr/>
          <p:nvPr/>
        </p:nvSpPr>
        <p:spPr>
          <a:xfrm>
            <a:off x="1569935" y="2816969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0" name="Google Shape;4980;p142"/>
          <p:cNvSpPr/>
          <p:nvPr/>
        </p:nvSpPr>
        <p:spPr>
          <a:xfrm>
            <a:off x="974097" y="2308868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981" name="Google Shape;4981;p142"/>
          <p:cNvCxnSpPr>
            <a:stCxn id="4980" idx="0"/>
            <a:endCxn id="4975" idx="2"/>
          </p:cNvCxnSpPr>
          <p:nvPr/>
        </p:nvCxnSpPr>
        <p:spPr>
          <a:xfrm rot="-5400000">
            <a:off x="1031997" y="2185118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82" name="Google Shape;4982;p142"/>
          <p:cNvCxnSpPr>
            <a:stCxn id="4976" idx="0"/>
            <a:endCxn id="4974" idx="2"/>
          </p:cNvCxnSpPr>
          <p:nvPr/>
        </p:nvCxnSpPr>
        <p:spPr>
          <a:xfrm rot="-5400000">
            <a:off x="1105817" y="2604299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83" name="Google Shape;4983;p142"/>
          <p:cNvCxnSpPr>
            <a:stCxn id="4975" idx="4"/>
            <a:endCxn id="4974" idx="0"/>
          </p:cNvCxnSpPr>
          <p:nvPr/>
        </p:nvCxnSpPr>
        <p:spPr>
          <a:xfrm rot="-5400000" flipH="1">
            <a:off x="1198372" y="2336553"/>
            <a:ext cx="185700" cy="104700"/>
          </a:xfrm>
          <a:prstGeom prst="curvedConnector3">
            <a:avLst>
              <a:gd name="adj1" fmla="val 49962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84" name="Google Shape;4984;p142"/>
          <p:cNvCxnSpPr>
            <a:stCxn id="4980" idx="4"/>
            <a:endCxn id="4974" idx="1"/>
          </p:cNvCxnSpPr>
          <p:nvPr/>
        </p:nvCxnSpPr>
        <p:spPr>
          <a:xfrm rot="-5400000" flipH="1">
            <a:off x="1043397" y="2330018"/>
            <a:ext cx="156000" cy="234300"/>
          </a:xfrm>
          <a:prstGeom prst="curvedConnector3">
            <a:avLst>
              <a:gd name="adj1" fmla="val 36040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85" name="Google Shape;4985;p142"/>
          <p:cNvCxnSpPr>
            <a:stCxn id="4979" idx="0"/>
            <a:endCxn id="4974" idx="6"/>
          </p:cNvCxnSpPr>
          <p:nvPr/>
        </p:nvCxnSpPr>
        <p:spPr>
          <a:xfrm rot="5400000" flipH="1">
            <a:off x="1473635" y="2648519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86" name="Google Shape;4986;p142"/>
          <p:cNvCxnSpPr>
            <a:stCxn id="4978" idx="4"/>
            <a:endCxn id="4979" idx="6"/>
          </p:cNvCxnSpPr>
          <p:nvPr/>
        </p:nvCxnSpPr>
        <p:spPr>
          <a:xfrm rot="5400000">
            <a:off x="1812360" y="2642399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87" name="Google Shape;4987;p142"/>
          <p:cNvCxnSpPr>
            <a:stCxn id="4976" idx="4"/>
            <a:endCxn id="4979" idx="2"/>
          </p:cNvCxnSpPr>
          <p:nvPr/>
        </p:nvCxnSpPr>
        <p:spPr>
          <a:xfrm rot="-5400000" flipH="1">
            <a:off x="1270217" y="2589299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988" name="Google Shape;4988;p142"/>
          <p:cNvCxnSpPr>
            <a:stCxn id="4977" idx="6"/>
            <a:endCxn id="4978" idx="0"/>
          </p:cNvCxnSpPr>
          <p:nvPr/>
        </p:nvCxnSpPr>
        <p:spPr>
          <a:xfrm>
            <a:off x="1914721" y="2236422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4989" name="Google Shape;4989;p142"/>
          <p:cNvGrpSpPr/>
          <p:nvPr/>
        </p:nvGrpSpPr>
        <p:grpSpPr>
          <a:xfrm>
            <a:off x="509306" y="2368831"/>
            <a:ext cx="443487" cy="377361"/>
            <a:chOff x="9097567" y="9738396"/>
            <a:chExt cx="1448358" cy="1232400"/>
          </a:xfrm>
        </p:grpSpPr>
        <p:pic>
          <p:nvPicPr>
            <p:cNvPr id="4990" name="Google Shape;4990;p142"/>
            <p:cNvPicPr preferRelativeResize="0"/>
            <p:nvPr/>
          </p:nvPicPr>
          <p:blipFill rotWithShape="1">
            <a:blip r:embed="rId5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91" name="Google Shape;4991;p142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2" name="Google Shape;4992;p142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3" name="Google Shape;4993;p142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4" name="Google Shape;4994;p142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5" name="Google Shape;4995;p142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6" name="Google Shape;4996;p142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7" name="Google Shape;4997;p142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8" name="Google Shape;4998;p142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9" name="Google Shape;4999;p142"/>
          <p:cNvSpPr/>
          <p:nvPr/>
        </p:nvSpPr>
        <p:spPr>
          <a:xfrm>
            <a:off x="408625" y="3164240"/>
            <a:ext cx="1785900" cy="914100"/>
          </a:xfrm>
          <a:prstGeom prst="rect">
            <a:avLst/>
          </a:prstGeom>
          <a:noFill/>
          <a:ln w="2857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0" name="Google Shape;5000;p142"/>
          <p:cNvSpPr/>
          <p:nvPr/>
        </p:nvSpPr>
        <p:spPr>
          <a:xfrm>
            <a:off x="1195181" y="3552627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1" name="Google Shape;5001;p142"/>
          <p:cNvSpPr/>
          <p:nvPr/>
        </p:nvSpPr>
        <p:spPr>
          <a:xfrm>
            <a:off x="1155772" y="3200867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2" name="Google Shape;5002;p142"/>
          <p:cNvSpPr/>
          <p:nvPr/>
        </p:nvSpPr>
        <p:spPr>
          <a:xfrm>
            <a:off x="1037117" y="3764714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3" name="Google Shape;5003;p142"/>
          <p:cNvSpPr/>
          <p:nvPr/>
        </p:nvSpPr>
        <p:spPr>
          <a:xfrm>
            <a:off x="1770421" y="3235287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4" name="Google Shape;5004;p142"/>
          <p:cNvSpPr/>
          <p:nvPr/>
        </p:nvSpPr>
        <p:spPr>
          <a:xfrm>
            <a:off x="1986960" y="3667364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5" name="Google Shape;5005;p142"/>
          <p:cNvSpPr/>
          <p:nvPr/>
        </p:nvSpPr>
        <p:spPr>
          <a:xfrm>
            <a:off x="1569935" y="3887983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6" name="Google Shape;5006;p142"/>
          <p:cNvSpPr/>
          <p:nvPr/>
        </p:nvSpPr>
        <p:spPr>
          <a:xfrm>
            <a:off x="974097" y="3379883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07" name="Google Shape;5007;p142"/>
          <p:cNvCxnSpPr>
            <a:stCxn id="5006" idx="0"/>
            <a:endCxn id="5001" idx="2"/>
          </p:cNvCxnSpPr>
          <p:nvPr/>
        </p:nvCxnSpPr>
        <p:spPr>
          <a:xfrm rot="-5400000">
            <a:off x="1031997" y="3256133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08" name="Google Shape;5008;p142"/>
          <p:cNvCxnSpPr>
            <a:stCxn id="5002" idx="0"/>
            <a:endCxn id="5000" idx="2"/>
          </p:cNvCxnSpPr>
          <p:nvPr/>
        </p:nvCxnSpPr>
        <p:spPr>
          <a:xfrm rot="-5400000">
            <a:off x="1105817" y="3675314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09" name="Google Shape;5009;p142"/>
          <p:cNvCxnSpPr>
            <a:stCxn id="5001" idx="4"/>
            <a:endCxn id="5000" idx="0"/>
          </p:cNvCxnSpPr>
          <p:nvPr/>
        </p:nvCxnSpPr>
        <p:spPr>
          <a:xfrm rot="-5400000" flipH="1">
            <a:off x="1198372" y="3407567"/>
            <a:ext cx="185700" cy="104700"/>
          </a:xfrm>
          <a:prstGeom prst="curvedConnector3">
            <a:avLst>
              <a:gd name="adj1" fmla="val 49962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10" name="Google Shape;5010;p142"/>
          <p:cNvCxnSpPr>
            <a:stCxn id="5006" idx="4"/>
            <a:endCxn id="5000" idx="1"/>
          </p:cNvCxnSpPr>
          <p:nvPr/>
        </p:nvCxnSpPr>
        <p:spPr>
          <a:xfrm rot="-5400000" flipH="1">
            <a:off x="1043397" y="3401033"/>
            <a:ext cx="156000" cy="234300"/>
          </a:xfrm>
          <a:prstGeom prst="curvedConnector3">
            <a:avLst>
              <a:gd name="adj1" fmla="val 36040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11" name="Google Shape;5011;p142"/>
          <p:cNvCxnSpPr>
            <a:stCxn id="5005" idx="0"/>
            <a:endCxn id="5000" idx="6"/>
          </p:cNvCxnSpPr>
          <p:nvPr/>
        </p:nvCxnSpPr>
        <p:spPr>
          <a:xfrm rot="5400000" flipH="1">
            <a:off x="1473635" y="3719533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12" name="Google Shape;5012;p142"/>
          <p:cNvCxnSpPr>
            <a:stCxn id="5004" idx="4"/>
            <a:endCxn id="5005" idx="6"/>
          </p:cNvCxnSpPr>
          <p:nvPr/>
        </p:nvCxnSpPr>
        <p:spPr>
          <a:xfrm rot="5400000">
            <a:off x="1812360" y="3713414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13" name="Google Shape;5013;p142"/>
          <p:cNvCxnSpPr>
            <a:stCxn id="5002" idx="4"/>
            <a:endCxn id="5005" idx="2"/>
          </p:cNvCxnSpPr>
          <p:nvPr/>
        </p:nvCxnSpPr>
        <p:spPr>
          <a:xfrm rot="-5400000" flipH="1">
            <a:off x="1270217" y="3660314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14" name="Google Shape;5014;p142"/>
          <p:cNvCxnSpPr>
            <a:stCxn id="5003" idx="6"/>
            <a:endCxn id="5004" idx="0"/>
          </p:cNvCxnSpPr>
          <p:nvPr/>
        </p:nvCxnSpPr>
        <p:spPr>
          <a:xfrm>
            <a:off x="1914721" y="3307437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15" name="Google Shape;5015;p142"/>
          <p:cNvSpPr/>
          <p:nvPr/>
        </p:nvSpPr>
        <p:spPr>
          <a:xfrm>
            <a:off x="432026" y="4571283"/>
            <a:ext cx="1785900" cy="914100"/>
          </a:xfrm>
          <a:prstGeom prst="rect">
            <a:avLst/>
          </a:prstGeom>
          <a:noFill/>
          <a:ln w="2857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9" name="Google Shape;4969;p142"/>
          <p:cNvSpPr/>
          <p:nvPr/>
        </p:nvSpPr>
        <p:spPr>
          <a:xfrm>
            <a:off x="1218582" y="4959670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6" name="Google Shape;5016;p142"/>
          <p:cNvSpPr/>
          <p:nvPr/>
        </p:nvSpPr>
        <p:spPr>
          <a:xfrm>
            <a:off x="1179173" y="4607911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7" name="Google Shape;5017;p142"/>
          <p:cNvSpPr/>
          <p:nvPr/>
        </p:nvSpPr>
        <p:spPr>
          <a:xfrm>
            <a:off x="1793822" y="4642330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8" name="Google Shape;5018;p142"/>
          <p:cNvSpPr/>
          <p:nvPr/>
        </p:nvSpPr>
        <p:spPr>
          <a:xfrm>
            <a:off x="997497" y="4786926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19" name="Google Shape;5019;p142"/>
          <p:cNvCxnSpPr>
            <a:stCxn id="5018" idx="0"/>
            <a:endCxn id="5016" idx="2"/>
          </p:cNvCxnSpPr>
          <p:nvPr/>
        </p:nvCxnSpPr>
        <p:spPr>
          <a:xfrm rot="-5400000">
            <a:off x="1055397" y="4663176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20" name="Google Shape;5020;p142"/>
          <p:cNvCxnSpPr>
            <a:stCxn id="5016" idx="4"/>
            <a:endCxn id="4969" idx="0"/>
          </p:cNvCxnSpPr>
          <p:nvPr/>
        </p:nvCxnSpPr>
        <p:spPr>
          <a:xfrm rot="-5400000" flipH="1">
            <a:off x="1221773" y="4814611"/>
            <a:ext cx="185700" cy="104700"/>
          </a:xfrm>
          <a:prstGeom prst="curvedConnector3">
            <a:avLst>
              <a:gd name="adj1" fmla="val 49962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21" name="Google Shape;5021;p142"/>
          <p:cNvCxnSpPr>
            <a:stCxn id="5018" idx="4"/>
            <a:endCxn id="4969" idx="1"/>
          </p:cNvCxnSpPr>
          <p:nvPr/>
        </p:nvCxnSpPr>
        <p:spPr>
          <a:xfrm rot="-5400000" flipH="1">
            <a:off x="1066797" y="4808076"/>
            <a:ext cx="156000" cy="234300"/>
          </a:xfrm>
          <a:prstGeom prst="curvedConnector3">
            <a:avLst>
              <a:gd name="adj1" fmla="val 36040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22" name="Google Shape;5022;p142"/>
          <p:cNvCxnSpPr>
            <a:stCxn id="5017" idx="6"/>
            <a:endCxn id="4966" idx="0"/>
          </p:cNvCxnSpPr>
          <p:nvPr/>
        </p:nvCxnSpPr>
        <p:spPr>
          <a:xfrm>
            <a:off x="1938122" y="4714480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23" name="Google Shape;5023;p142"/>
          <p:cNvSpPr txBox="1"/>
          <p:nvPr/>
        </p:nvSpPr>
        <p:spPr>
          <a:xfrm rot="5400000">
            <a:off x="817225" y="3775950"/>
            <a:ext cx="538500" cy="12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...</a:t>
            </a:r>
            <a:endParaRPr sz="3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024" name="Google Shape;5024;p142"/>
          <p:cNvPicPr preferRelativeResize="0"/>
          <p:nvPr/>
        </p:nvPicPr>
        <p:blipFill>
          <a:blip r:embed="rId6">
            <a:alphaModFix amt="50000"/>
          </a:blip>
          <a:stretch>
            <a:fillRect/>
          </a:stretch>
        </p:blipFill>
        <p:spPr>
          <a:xfrm>
            <a:off x="2943046" y="2096401"/>
            <a:ext cx="585000" cy="58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29" name="Google Shape;5029;p143"/>
          <p:cNvGrpSpPr/>
          <p:nvPr/>
        </p:nvGrpSpPr>
        <p:grpSpPr>
          <a:xfrm>
            <a:off x="532706" y="4846889"/>
            <a:ext cx="443487" cy="377361"/>
            <a:chOff x="9097567" y="9738396"/>
            <a:chExt cx="1448358" cy="1232400"/>
          </a:xfrm>
        </p:grpSpPr>
        <p:pic>
          <p:nvPicPr>
            <p:cNvPr id="5030" name="Google Shape;5030;p143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31" name="Google Shape;5031;p143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2" name="Google Shape;5032;p143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3" name="Google Shape;5033;p143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4" name="Google Shape;5034;p143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5" name="Google Shape;5035;p143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6" name="Google Shape;5036;p143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7" name="Google Shape;5037;p143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8" name="Google Shape;5038;p143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39" name="Google Shape;5039;p143"/>
          <p:cNvGrpSpPr/>
          <p:nvPr/>
        </p:nvGrpSpPr>
        <p:grpSpPr>
          <a:xfrm>
            <a:off x="509306" y="3439846"/>
            <a:ext cx="443487" cy="377361"/>
            <a:chOff x="9097567" y="9738396"/>
            <a:chExt cx="1448358" cy="1232400"/>
          </a:xfrm>
        </p:grpSpPr>
        <p:pic>
          <p:nvPicPr>
            <p:cNvPr id="5040" name="Google Shape;5040;p143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41" name="Google Shape;5041;p143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2" name="Google Shape;5042;p143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3" name="Google Shape;5043;p143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4" name="Google Shape;5044;p143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5" name="Google Shape;5045;p143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6" name="Google Shape;5046;p143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7" name="Google Shape;5047;p143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8" name="Google Shape;5048;p143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049" name="Google Shape;5049;p143"/>
          <p:cNvPicPr preferRelativeResize="0"/>
          <p:nvPr/>
        </p:nvPicPr>
        <p:blipFill rotWithShape="1">
          <a:blip r:embed="rId4">
            <a:alphaModFix amt="30000"/>
          </a:blip>
          <a:srcRect l="-20" r="20" b="38631"/>
          <a:stretch/>
        </p:blipFill>
        <p:spPr>
          <a:xfrm>
            <a:off x="5731724" y="2352722"/>
            <a:ext cx="782399" cy="4381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50" name="Google Shape;5050;p143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5051" name="Google Shape;5051;p143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5052" name="Google Shape;5052;p143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5053" name="Google Shape;5053;p143"/>
              <p:cNvPicPr preferRelativeResize="0"/>
              <p:nvPr/>
            </p:nvPicPr>
            <p:blipFill rotWithShape="1">
              <a:blip r:embed="rId5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054" name="Google Shape;5054;p143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5055" name="Google Shape;5055;p143"/>
            <p:cNvPicPr preferRelativeResize="0"/>
            <p:nvPr/>
          </p:nvPicPr>
          <p:blipFill rotWithShape="1">
            <a:blip r:embed="rId5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56" name="Google Shape;5056;p143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Query Time: Profile-Centric Strategy</a:t>
            </a:r>
            <a:endParaRPr sz="2400"/>
          </a:p>
        </p:txBody>
      </p:sp>
      <p:sp>
        <p:nvSpPr>
          <p:cNvPr id="5057" name="Google Shape;5057;p143"/>
          <p:cNvSpPr/>
          <p:nvPr/>
        </p:nvSpPr>
        <p:spPr>
          <a:xfrm>
            <a:off x="1060517" y="5171757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8" name="Google Shape;5058;p143"/>
          <p:cNvSpPr/>
          <p:nvPr/>
        </p:nvSpPr>
        <p:spPr>
          <a:xfrm>
            <a:off x="2010361" y="5074407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9" name="Google Shape;5059;p143"/>
          <p:cNvSpPr/>
          <p:nvPr/>
        </p:nvSpPr>
        <p:spPr>
          <a:xfrm>
            <a:off x="1593335" y="5295027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60" name="Google Shape;5060;p143"/>
          <p:cNvCxnSpPr>
            <a:stCxn id="5057" idx="0"/>
            <a:endCxn id="5061" idx="2"/>
          </p:cNvCxnSpPr>
          <p:nvPr/>
        </p:nvCxnSpPr>
        <p:spPr>
          <a:xfrm rot="-5400000">
            <a:off x="1129217" y="5082357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62" name="Google Shape;5062;p143"/>
          <p:cNvCxnSpPr>
            <a:stCxn id="5059" idx="0"/>
            <a:endCxn id="5061" idx="6"/>
          </p:cNvCxnSpPr>
          <p:nvPr/>
        </p:nvCxnSpPr>
        <p:spPr>
          <a:xfrm rot="5400000" flipH="1">
            <a:off x="1497035" y="5126577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63" name="Google Shape;5063;p143"/>
          <p:cNvCxnSpPr>
            <a:stCxn id="5058" idx="4"/>
            <a:endCxn id="5059" idx="6"/>
          </p:cNvCxnSpPr>
          <p:nvPr/>
        </p:nvCxnSpPr>
        <p:spPr>
          <a:xfrm rot="5400000">
            <a:off x="1835761" y="5120457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64" name="Google Shape;5064;p143"/>
          <p:cNvCxnSpPr>
            <a:stCxn id="5057" idx="4"/>
            <a:endCxn id="5059" idx="2"/>
          </p:cNvCxnSpPr>
          <p:nvPr/>
        </p:nvCxnSpPr>
        <p:spPr>
          <a:xfrm rot="-5400000" flipH="1">
            <a:off x="1293617" y="5067357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65" name="Google Shape;5065;p143"/>
          <p:cNvSpPr/>
          <p:nvPr/>
        </p:nvSpPr>
        <p:spPr>
          <a:xfrm>
            <a:off x="408625" y="2093225"/>
            <a:ext cx="1785900" cy="914100"/>
          </a:xfrm>
          <a:prstGeom prst="rect">
            <a:avLst/>
          </a:prstGeom>
          <a:noFill/>
          <a:ln w="2857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6" name="Google Shape;5066;p143"/>
          <p:cNvSpPr/>
          <p:nvPr/>
        </p:nvSpPr>
        <p:spPr>
          <a:xfrm>
            <a:off x="1195181" y="2481612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7" name="Google Shape;5067;p143"/>
          <p:cNvSpPr/>
          <p:nvPr/>
        </p:nvSpPr>
        <p:spPr>
          <a:xfrm>
            <a:off x="1155772" y="2129853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8" name="Google Shape;5068;p143"/>
          <p:cNvSpPr/>
          <p:nvPr/>
        </p:nvSpPr>
        <p:spPr>
          <a:xfrm>
            <a:off x="1037117" y="2693699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9" name="Google Shape;5069;p143"/>
          <p:cNvSpPr/>
          <p:nvPr/>
        </p:nvSpPr>
        <p:spPr>
          <a:xfrm>
            <a:off x="1770421" y="2164272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0" name="Google Shape;5070;p143"/>
          <p:cNvSpPr/>
          <p:nvPr/>
        </p:nvSpPr>
        <p:spPr>
          <a:xfrm>
            <a:off x="1986960" y="2596349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1" name="Google Shape;5071;p143"/>
          <p:cNvSpPr/>
          <p:nvPr/>
        </p:nvSpPr>
        <p:spPr>
          <a:xfrm>
            <a:off x="1569935" y="2816969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2" name="Google Shape;5072;p143"/>
          <p:cNvSpPr/>
          <p:nvPr/>
        </p:nvSpPr>
        <p:spPr>
          <a:xfrm>
            <a:off x="974097" y="2308868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73" name="Google Shape;5073;p143"/>
          <p:cNvCxnSpPr>
            <a:stCxn id="5072" idx="0"/>
            <a:endCxn id="5067" idx="2"/>
          </p:cNvCxnSpPr>
          <p:nvPr/>
        </p:nvCxnSpPr>
        <p:spPr>
          <a:xfrm rot="-5400000">
            <a:off x="1031997" y="2185118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74" name="Google Shape;5074;p143"/>
          <p:cNvCxnSpPr>
            <a:stCxn id="5068" idx="0"/>
            <a:endCxn id="5066" idx="2"/>
          </p:cNvCxnSpPr>
          <p:nvPr/>
        </p:nvCxnSpPr>
        <p:spPr>
          <a:xfrm rot="-5400000">
            <a:off x="1105817" y="2604299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75" name="Google Shape;5075;p143"/>
          <p:cNvCxnSpPr>
            <a:stCxn id="5067" idx="4"/>
            <a:endCxn id="5066" idx="0"/>
          </p:cNvCxnSpPr>
          <p:nvPr/>
        </p:nvCxnSpPr>
        <p:spPr>
          <a:xfrm rot="-5400000" flipH="1">
            <a:off x="1198372" y="2336553"/>
            <a:ext cx="185700" cy="104700"/>
          </a:xfrm>
          <a:prstGeom prst="curvedConnector3">
            <a:avLst>
              <a:gd name="adj1" fmla="val 50003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76" name="Google Shape;5076;p143"/>
          <p:cNvCxnSpPr>
            <a:stCxn id="5072" idx="4"/>
            <a:endCxn id="5066" idx="1"/>
          </p:cNvCxnSpPr>
          <p:nvPr/>
        </p:nvCxnSpPr>
        <p:spPr>
          <a:xfrm rot="-5400000" flipH="1">
            <a:off x="1043397" y="2330018"/>
            <a:ext cx="156000" cy="234300"/>
          </a:xfrm>
          <a:prstGeom prst="curvedConnector3">
            <a:avLst>
              <a:gd name="adj1" fmla="val 36071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77" name="Google Shape;5077;p143"/>
          <p:cNvCxnSpPr>
            <a:stCxn id="5071" idx="0"/>
            <a:endCxn id="5066" idx="6"/>
          </p:cNvCxnSpPr>
          <p:nvPr/>
        </p:nvCxnSpPr>
        <p:spPr>
          <a:xfrm rot="5400000" flipH="1">
            <a:off x="1473635" y="2648519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78" name="Google Shape;5078;p143"/>
          <p:cNvCxnSpPr>
            <a:stCxn id="5070" idx="4"/>
            <a:endCxn id="5071" idx="6"/>
          </p:cNvCxnSpPr>
          <p:nvPr/>
        </p:nvCxnSpPr>
        <p:spPr>
          <a:xfrm rot="5400000">
            <a:off x="1812360" y="2642399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79" name="Google Shape;5079;p143"/>
          <p:cNvCxnSpPr>
            <a:stCxn id="5068" idx="4"/>
            <a:endCxn id="5071" idx="2"/>
          </p:cNvCxnSpPr>
          <p:nvPr/>
        </p:nvCxnSpPr>
        <p:spPr>
          <a:xfrm rot="-5400000" flipH="1">
            <a:off x="1270217" y="2589299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80" name="Google Shape;5080;p143"/>
          <p:cNvCxnSpPr>
            <a:stCxn id="5069" idx="6"/>
            <a:endCxn id="5070" idx="0"/>
          </p:cNvCxnSpPr>
          <p:nvPr/>
        </p:nvCxnSpPr>
        <p:spPr>
          <a:xfrm>
            <a:off x="1914721" y="2236422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5081" name="Google Shape;5081;p143"/>
          <p:cNvGrpSpPr/>
          <p:nvPr/>
        </p:nvGrpSpPr>
        <p:grpSpPr>
          <a:xfrm>
            <a:off x="509306" y="2368831"/>
            <a:ext cx="443487" cy="377361"/>
            <a:chOff x="9097567" y="9738396"/>
            <a:chExt cx="1448358" cy="1232400"/>
          </a:xfrm>
        </p:grpSpPr>
        <p:pic>
          <p:nvPicPr>
            <p:cNvPr id="5082" name="Google Shape;5082;p143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83" name="Google Shape;5083;p143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4" name="Google Shape;5084;p143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5" name="Google Shape;5085;p143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6" name="Google Shape;5086;p143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7" name="Google Shape;5087;p143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8" name="Google Shape;5088;p143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9" name="Google Shape;5089;p143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0" name="Google Shape;5090;p143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91" name="Google Shape;5091;p143"/>
          <p:cNvSpPr/>
          <p:nvPr/>
        </p:nvSpPr>
        <p:spPr>
          <a:xfrm>
            <a:off x="408625" y="3164240"/>
            <a:ext cx="1785900" cy="914100"/>
          </a:xfrm>
          <a:prstGeom prst="rect">
            <a:avLst/>
          </a:prstGeom>
          <a:noFill/>
          <a:ln w="2857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2" name="Google Shape;5092;p143"/>
          <p:cNvSpPr/>
          <p:nvPr/>
        </p:nvSpPr>
        <p:spPr>
          <a:xfrm>
            <a:off x="1195181" y="3552627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3" name="Google Shape;5093;p143"/>
          <p:cNvSpPr/>
          <p:nvPr/>
        </p:nvSpPr>
        <p:spPr>
          <a:xfrm>
            <a:off x="1155772" y="3200867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4" name="Google Shape;5094;p143"/>
          <p:cNvSpPr/>
          <p:nvPr/>
        </p:nvSpPr>
        <p:spPr>
          <a:xfrm>
            <a:off x="1037117" y="3764714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5" name="Google Shape;5095;p143"/>
          <p:cNvSpPr/>
          <p:nvPr/>
        </p:nvSpPr>
        <p:spPr>
          <a:xfrm>
            <a:off x="1770421" y="3235287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6" name="Google Shape;5096;p143"/>
          <p:cNvSpPr/>
          <p:nvPr/>
        </p:nvSpPr>
        <p:spPr>
          <a:xfrm>
            <a:off x="1986960" y="3667364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7" name="Google Shape;5097;p143"/>
          <p:cNvSpPr/>
          <p:nvPr/>
        </p:nvSpPr>
        <p:spPr>
          <a:xfrm>
            <a:off x="1569935" y="3887983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8" name="Google Shape;5098;p143"/>
          <p:cNvSpPr/>
          <p:nvPr/>
        </p:nvSpPr>
        <p:spPr>
          <a:xfrm>
            <a:off x="974097" y="3379883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99" name="Google Shape;5099;p143"/>
          <p:cNvCxnSpPr>
            <a:stCxn id="5098" idx="0"/>
            <a:endCxn id="5093" idx="2"/>
          </p:cNvCxnSpPr>
          <p:nvPr/>
        </p:nvCxnSpPr>
        <p:spPr>
          <a:xfrm rot="-5400000">
            <a:off x="1031997" y="3256133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0" name="Google Shape;5100;p143"/>
          <p:cNvCxnSpPr>
            <a:stCxn id="5094" idx="0"/>
            <a:endCxn id="5092" idx="2"/>
          </p:cNvCxnSpPr>
          <p:nvPr/>
        </p:nvCxnSpPr>
        <p:spPr>
          <a:xfrm rot="-5400000">
            <a:off x="1105817" y="3675314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1" name="Google Shape;5101;p143"/>
          <p:cNvCxnSpPr>
            <a:stCxn id="5093" idx="4"/>
            <a:endCxn id="5092" idx="0"/>
          </p:cNvCxnSpPr>
          <p:nvPr/>
        </p:nvCxnSpPr>
        <p:spPr>
          <a:xfrm rot="-5400000" flipH="1">
            <a:off x="1198372" y="3407567"/>
            <a:ext cx="185700" cy="104700"/>
          </a:xfrm>
          <a:prstGeom prst="curvedConnector3">
            <a:avLst>
              <a:gd name="adj1" fmla="val 49975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2" name="Google Shape;5102;p143"/>
          <p:cNvCxnSpPr>
            <a:stCxn id="5098" idx="4"/>
            <a:endCxn id="5092" idx="1"/>
          </p:cNvCxnSpPr>
          <p:nvPr/>
        </p:nvCxnSpPr>
        <p:spPr>
          <a:xfrm rot="-5400000" flipH="1">
            <a:off x="1043397" y="3401033"/>
            <a:ext cx="156000" cy="234300"/>
          </a:xfrm>
          <a:prstGeom prst="curvedConnector3">
            <a:avLst>
              <a:gd name="adj1" fmla="val 36034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3" name="Google Shape;5103;p143"/>
          <p:cNvCxnSpPr>
            <a:stCxn id="5097" idx="0"/>
            <a:endCxn id="5092" idx="6"/>
          </p:cNvCxnSpPr>
          <p:nvPr/>
        </p:nvCxnSpPr>
        <p:spPr>
          <a:xfrm rot="5400000" flipH="1">
            <a:off x="1473635" y="3719533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4" name="Google Shape;5104;p143"/>
          <p:cNvCxnSpPr>
            <a:stCxn id="5096" idx="4"/>
            <a:endCxn id="5097" idx="6"/>
          </p:cNvCxnSpPr>
          <p:nvPr/>
        </p:nvCxnSpPr>
        <p:spPr>
          <a:xfrm rot="5400000">
            <a:off x="1812360" y="3713414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5" name="Google Shape;5105;p143"/>
          <p:cNvCxnSpPr>
            <a:stCxn id="5094" idx="4"/>
            <a:endCxn id="5097" idx="2"/>
          </p:cNvCxnSpPr>
          <p:nvPr/>
        </p:nvCxnSpPr>
        <p:spPr>
          <a:xfrm rot="-5400000" flipH="1">
            <a:off x="1270217" y="3660314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6" name="Google Shape;5106;p143"/>
          <p:cNvCxnSpPr>
            <a:stCxn id="5095" idx="6"/>
            <a:endCxn id="5096" idx="0"/>
          </p:cNvCxnSpPr>
          <p:nvPr/>
        </p:nvCxnSpPr>
        <p:spPr>
          <a:xfrm>
            <a:off x="1914721" y="3307437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07" name="Google Shape;5107;p143"/>
          <p:cNvSpPr/>
          <p:nvPr/>
        </p:nvSpPr>
        <p:spPr>
          <a:xfrm>
            <a:off x="432026" y="4571283"/>
            <a:ext cx="1785900" cy="914100"/>
          </a:xfrm>
          <a:prstGeom prst="rect">
            <a:avLst/>
          </a:prstGeom>
          <a:noFill/>
          <a:ln w="2857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1" name="Google Shape;5061;p143"/>
          <p:cNvSpPr/>
          <p:nvPr/>
        </p:nvSpPr>
        <p:spPr>
          <a:xfrm>
            <a:off x="1218582" y="4959670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8" name="Google Shape;5108;p143"/>
          <p:cNvSpPr/>
          <p:nvPr/>
        </p:nvSpPr>
        <p:spPr>
          <a:xfrm>
            <a:off x="1179173" y="4607911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9" name="Google Shape;5109;p143"/>
          <p:cNvSpPr/>
          <p:nvPr/>
        </p:nvSpPr>
        <p:spPr>
          <a:xfrm>
            <a:off x="1793822" y="4642330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0" name="Google Shape;5110;p143"/>
          <p:cNvSpPr/>
          <p:nvPr/>
        </p:nvSpPr>
        <p:spPr>
          <a:xfrm>
            <a:off x="997497" y="4786926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111" name="Google Shape;5111;p143"/>
          <p:cNvCxnSpPr>
            <a:stCxn id="5110" idx="0"/>
            <a:endCxn id="5108" idx="2"/>
          </p:cNvCxnSpPr>
          <p:nvPr/>
        </p:nvCxnSpPr>
        <p:spPr>
          <a:xfrm rot="-5400000">
            <a:off x="1055397" y="4663176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12" name="Google Shape;5112;p143"/>
          <p:cNvCxnSpPr>
            <a:stCxn id="5108" idx="4"/>
            <a:endCxn id="5061" idx="0"/>
          </p:cNvCxnSpPr>
          <p:nvPr/>
        </p:nvCxnSpPr>
        <p:spPr>
          <a:xfrm rot="-5400000" flipH="1">
            <a:off x="1221773" y="4814611"/>
            <a:ext cx="185700" cy="104700"/>
          </a:xfrm>
          <a:prstGeom prst="curvedConnector3">
            <a:avLst>
              <a:gd name="adj1" fmla="val 49975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13" name="Google Shape;5113;p143"/>
          <p:cNvCxnSpPr>
            <a:stCxn id="5110" idx="4"/>
            <a:endCxn id="5061" idx="1"/>
          </p:cNvCxnSpPr>
          <p:nvPr/>
        </p:nvCxnSpPr>
        <p:spPr>
          <a:xfrm rot="-5400000" flipH="1">
            <a:off x="1066797" y="4808076"/>
            <a:ext cx="156000" cy="234300"/>
          </a:xfrm>
          <a:prstGeom prst="curvedConnector3">
            <a:avLst>
              <a:gd name="adj1" fmla="val 36034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14" name="Google Shape;5114;p143"/>
          <p:cNvCxnSpPr>
            <a:stCxn id="5109" idx="6"/>
            <a:endCxn id="5058" idx="0"/>
          </p:cNvCxnSpPr>
          <p:nvPr/>
        </p:nvCxnSpPr>
        <p:spPr>
          <a:xfrm>
            <a:off x="1938122" y="4714480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15" name="Google Shape;5115;p143"/>
          <p:cNvSpPr txBox="1"/>
          <p:nvPr/>
        </p:nvSpPr>
        <p:spPr>
          <a:xfrm rot="5400000">
            <a:off x="817225" y="3775950"/>
            <a:ext cx="538500" cy="12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...</a:t>
            </a:r>
            <a:endParaRPr sz="3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16" name="Google Shape;5116;p143"/>
          <p:cNvSpPr txBox="1"/>
          <p:nvPr/>
        </p:nvSpPr>
        <p:spPr>
          <a:xfrm>
            <a:off x="3566875" y="2217822"/>
            <a:ext cx="957000" cy="4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REC-IAF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17" name="Google Shape;5117;p143"/>
          <p:cNvSpPr txBox="1"/>
          <p:nvPr/>
        </p:nvSpPr>
        <p:spPr>
          <a:xfrm>
            <a:off x="4348400" y="1903575"/>
            <a:ext cx="2912700" cy="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         ,    )</a:t>
            </a:r>
            <a:endParaRPr sz="5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5118" name="Google Shape;5118;p143"/>
          <p:cNvGrpSpPr/>
          <p:nvPr/>
        </p:nvGrpSpPr>
        <p:grpSpPr>
          <a:xfrm>
            <a:off x="4950463" y="2025625"/>
            <a:ext cx="782403" cy="665742"/>
            <a:chOff x="9097567" y="9738396"/>
            <a:chExt cx="1448358" cy="1232400"/>
          </a:xfrm>
        </p:grpSpPr>
        <p:pic>
          <p:nvPicPr>
            <p:cNvPr id="5119" name="Google Shape;5119;p143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20" name="Google Shape;5120;p143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1" name="Google Shape;5121;p143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2" name="Google Shape;5122;p143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3" name="Google Shape;5123;p143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4" name="Google Shape;5124;p143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5" name="Google Shape;5125;p143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6" name="Google Shape;5126;p143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7" name="Google Shape;5127;p143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28" name="Google Shape;5128;p143"/>
          <p:cNvSpPr/>
          <p:nvPr/>
        </p:nvSpPr>
        <p:spPr>
          <a:xfrm>
            <a:off x="4708766" y="1977977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5129" name="Google Shape;5129;p143"/>
          <p:cNvSpPr/>
          <p:nvPr/>
        </p:nvSpPr>
        <p:spPr>
          <a:xfrm>
            <a:off x="5934806" y="2228187"/>
            <a:ext cx="297000" cy="2970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30" name="Google Shape;5130;p143"/>
          <p:cNvSpPr txBox="1"/>
          <p:nvPr/>
        </p:nvSpPr>
        <p:spPr>
          <a:xfrm>
            <a:off x="5815873" y="1922900"/>
            <a:ext cx="585000" cy="2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Entity</a:t>
            </a:r>
            <a:endParaRPr sz="1000"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31" name="Google Shape;5131;p143"/>
          <p:cNvSpPr/>
          <p:nvPr/>
        </p:nvSpPr>
        <p:spPr>
          <a:xfrm>
            <a:off x="7399750" y="2451329"/>
            <a:ext cx="1041900" cy="181800"/>
          </a:xfrm>
          <a:prstGeom prst="rect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132" name="Google Shape;5132;p143"/>
          <p:cNvCxnSpPr/>
          <p:nvPr/>
        </p:nvCxnSpPr>
        <p:spPr>
          <a:xfrm>
            <a:off x="7476505" y="2543302"/>
            <a:ext cx="876300" cy="0"/>
          </a:xfrm>
          <a:prstGeom prst="straightConnector1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33" name="Google Shape;5133;p143"/>
          <p:cNvSpPr/>
          <p:nvPr/>
        </p:nvSpPr>
        <p:spPr>
          <a:xfrm>
            <a:off x="7569335" y="2500980"/>
            <a:ext cx="206400" cy="76800"/>
          </a:xfrm>
          <a:prstGeom prst="rect">
            <a:avLst/>
          </a:prstGeom>
          <a:solidFill>
            <a:srgbClr val="6AA84F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4" name="Google Shape;5134;p143"/>
          <p:cNvSpPr/>
          <p:nvPr/>
        </p:nvSpPr>
        <p:spPr>
          <a:xfrm>
            <a:off x="8017815" y="2500296"/>
            <a:ext cx="206400" cy="76800"/>
          </a:xfrm>
          <a:prstGeom prst="rect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5" name="Google Shape;5135;p143"/>
          <p:cNvSpPr txBox="1">
            <a:spLocks noGrp="1"/>
          </p:cNvSpPr>
          <p:nvPr>
            <p:ph type="body" idx="1"/>
          </p:nvPr>
        </p:nvSpPr>
        <p:spPr>
          <a:xfrm>
            <a:off x="3441125" y="3009175"/>
            <a:ext cx="5573700" cy="495900"/>
          </a:xfrm>
          <a:prstGeom prst="rect">
            <a:avLst/>
          </a:prstGeom>
          <a:solidFill>
            <a:srgbClr val="FFE599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/>
              <a:t>REC-IAF</a:t>
            </a:r>
            <a:r>
              <a:rPr lang="en" sz="2000" i="1"/>
              <a:t> is computed for each entity!</a:t>
            </a:r>
            <a:endParaRPr sz="2000" i="1"/>
          </a:p>
        </p:txBody>
      </p:sp>
      <p:pic>
        <p:nvPicPr>
          <p:cNvPr id="5136" name="Google Shape;5136;p143" descr="146003-200.png"/>
          <p:cNvPicPr preferRelativeResize="0"/>
          <p:nvPr/>
        </p:nvPicPr>
        <p:blipFill rotWithShape="1">
          <a:blip r:embed="rId6">
            <a:alphaModFix amt="9000"/>
          </a:blip>
          <a:srcRect l="20587" t="4534" r="53588"/>
          <a:stretch/>
        </p:blipFill>
        <p:spPr>
          <a:xfrm rot="10800000">
            <a:off x="4927575" y="3831299"/>
            <a:ext cx="287775" cy="827650"/>
          </a:xfrm>
          <a:prstGeom prst="rect">
            <a:avLst/>
          </a:prstGeom>
          <a:noFill/>
          <a:ln>
            <a:noFill/>
          </a:ln>
        </p:spPr>
      </p:pic>
      <p:sp>
        <p:nvSpPr>
          <p:cNvPr id="5137" name="Google Shape;5137;p143"/>
          <p:cNvSpPr txBox="1"/>
          <p:nvPr/>
        </p:nvSpPr>
        <p:spPr>
          <a:xfrm>
            <a:off x="5246125" y="3807874"/>
            <a:ext cx="3198000" cy="7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i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The </a:t>
            </a:r>
            <a:r>
              <a:rPr lang="en" sz="2000" i="1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average</a:t>
            </a:r>
            <a:r>
              <a:rPr lang="en" sz="2000" i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is the</a:t>
            </a:r>
            <a:br>
              <a:rPr lang="en" sz="2000" i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2000" i="1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ranking of the authors</a:t>
            </a:r>
            <a:r>
              <a:rPr lang="en" sz="2000" i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!</a:t>
            </a:r>
            <a:endParaRPr sz="2000" i="1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138" name="Google Shape;5138;p14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62100" y="3793950"/>
            <a:ext cx="1384799" cy="4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9" name="Google Shape;5139;p14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575428" y="4170825"/>
            <a:ext cx="1359984" cy="4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0" name="Google Shape;5140;p143"/>
          <p:cNvPicPr preferRelativeResize="0"/>
          <p:nvPr/>
        </p:nvPicPr>
        <p:blipFill>
          <a:blip r:embed="rId9">
            <a:alphaModFix amt="50000"/>
          </a:blip>
          <a:stretch>
            <a:fillRect/>
          </a:stretch>
        </p:blipFill>
        <p:spPr>
          <a:xfrm>
            <a:off x="2943046" y="2096401"/>
            <a:ext cx="585000" cy="58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45" name="Google Shape;5145;p144"/>
          <p:cNvGrpSpPr/>
          <p:nvPr/>
        </p:nvGrpSpPr>
        <p:grpSpPr>
          <a:xfrm>
            <a:off x="532706" y="4846889"/>
            <a:ext cx="443487" cy="377361"/>
            <a:chOff x="9097567" y="9738396"/>
            <a:chExt cx="1448358" cy="1232400"/>
          </a:xfrm>
        </p:grpSpPr>
        <p:pic>
          <p:nvPicPr>
            <p:cNvPr id="5146" name="Google Shape;5146;p144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47" name="Google Shape;5147;p144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8" name="Google Shape;5148;p144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9" name="Google Shape;5149;p144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0" name="Google Shape;5150;p144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1" name="Google Shape;5151;p144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2" name="Google Shape;5152;p144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3" name="Google Shape;5153;p144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4" name="Google Shape;5154;p144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55" name="Google Shape;5155;p144"/>
          <p:cNvGrpSpPr/>
          <p:nvPr/>
        </p:nvGrpSpPr>
        <p:grpSpPr>
          <a:xfrm>
            <a:off x="509306" y="3439846"/>
            <a:ext cx="443487" cy="377361"/>
            <a:chOff x="9097567" y="9738396"/>
            <a:chExt cx="1448358" cy="1232400"/>
          </a:xfrm>
        </p:grpSpPr>
        <p:pic>
          <p:nvPicPr>
            <p:cNvPr id="5156" name="Google Shape;5156;p144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57" name="Google Shape;5157;p144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8" name="Google Shape;5158;p144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9" name="Google Shape;5159;p144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0" name="Google Shape;5160;p144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1" name="Google Shape;5161;p144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2" name="Google Shape;5162;p144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3" name="Google Shape;5163;p144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4" name="Google Shape;5164;p144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165" name="Google Shape;5165;p144"/>
          <p:cNvPicPr preferRelativeResize="0"/>
          <p:nvPr/>
        </p:nvPicPr>
        <p:blipFill rotWithShape="1">
          <a:blip r:embed="rId4">
            <a:alphaModFix amt="30000"/>
          </a:blip>
          <a:srcRect l="-20" r="20" b="38631"/>
          <a:stretch/>
        </p:blipFill>
        <p:spPr>
          <a:xfrm>
            <a:off x="5731724" y="2352722"/>
            <a:ext cx="782399" cy="4381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166" name="Google Shape;5166;p144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5167" name="Google Shape;5167;p144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5168" name="Google Shape;5168;p144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5169" name="Google Shape;5169;p144"/>
              <p:cNvPicPr preferRelativeResize="0"/>
              <p:nvPr/>
            </p:nvPicPr>
            <p:blipFill rotWithShape="1">
              <a:blip r:embed="rId5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170" name="Google Shape;5170;p144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5171" name="Google Shape;5171;p144"/>
            <p:cNvPicPr preferRelativeResize="0"/>
            <p:nvPr/>
          </p:nvPicPr>
          <p:blipFill rotWithShape="1">
            <a:blip r:embed="rId5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172" name="Google Shape;5172;p144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Query Time: Profile-Centric Strategy</a:t>
            </a:r>
            <a:endParaRPr sz="2400"/>
          </a:p>
        </p:txBody>
      </p:sp>
      <p:sp>
        <p:nvSpPr>
          <p:cNvPr id="5173" name="Google Shape;5173;p144"/>
          <p:cNvSpPr/>
          <p:nvPr/>
        </p:nvSpPr>
        <p:spPr>
          <a:xfrm>
            <a:off x="1060517" y="5171757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4" name="Google Shape;5174;p144"/>
          <p:cNvSpPr/>
          <p:nvPr/>
        </p:nvSpPr>
        <p:spPr>
          <a:xfrm>
            <a:off x="2010361" y="5074407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5" name="Google Shape;5175;p144"/>
          <p:cNvSpPr/>
          <p:nvPr/>
        </p:nvSpPr>
        <p:spPr>
          <a:xfrm>
            <a:off x="1593335" y="5295027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176" name="Google Shape;5176;p144"/>
          <p:cNvCxnSpPr>
            <a:stCxn id="5173" idx="0"/>
            <a:endCxn id="5177" idx="2"/>
          </p:cNvCxnSpPr>
          <p:nvPr/>
        </p:nvCxnSpPr>
        <p:spPr>
          <a:xfrm rot="-5400000">
            <a:off x="1129217" y="5082357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78" name="Google Shape;5178;p144"/>
          <p:cNvCxnSpPr>
            <a:stCxn id="5175" idx="0"/>
            <a:endCxn id="5177" idx="6"/>
          </p:cNvCxnSpPr>
          <p:nvPr/>
        </p:nvCxnSpPr>
        <p:spPr>
          <a:xfrm rot="5400000" flipH="1">
            <a:off x="1497035" y="5126577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79" name="Google Shape;5179;p144"/>
          <p:cNvCxnSpPr>
            <a:stCxn id="5174" idx="4"/>
            <a:endCxn id="5175" idx="6"/>
          </p:cNvCxnSpPr>
          <p:nvPr/>
        </p:nvCxnSpPr>
        <p:spPr>
          <a:xfrm rot="5400000">
            <a:off x="1835761" y="5120457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80" name="Google Shape;5180;p144"/>
          <p:cNvCxnSpPr>
            <a:stCxn id="5173" idx="4"/>
            <a:endCxn id="5175" idx="2"/>
          </p:cNvCxnSpPr>
          <p:nvPr/>
        </p:nvCxnSpPr>
        <p:spPr>
          <a:xfrm rot="-5400000" flipH="1">
            <a:off x="1293617" y="5067357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81" name="Google Shape;5181;p144"/>
          <p:cNvSpPr/>
          <p:nvPr/>
        </p:nvSpPr>
        <p:spPr>
          <a:xfrm>
            <a:off x="408625" y="2093225"/>
            <a:ext cx="1785900" cy="914100"/>
          </a:xfrm>
          <a:prstGeom prst="rect">
            <a:avLst/>
          </a:prstGeom>
          <a:noFill/>
          <a:ln w="2857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2" name="Google Shape;5182;p144"/>
          <p:cNvSpPr/>
          <p:nvPr/>
        </p:nvSpPr>
        <p:spPr>
          <a:xfrm>
            <a:off x="1195181" y="2481612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3" name="Google Shape;5183;p144"/>
          <p:cNvSpPr/>
          <p:nvPr/>
        </p:nvSpPr>
        <p:spPr>
          <a:xfrm>
            <a:off x="1155772" y="2129853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4" name="Google Shape;5184;p144"/>
          <p:cNvSpPr/>
          <p:nvPr/>
        </p:nvSpPr>
        <p:spPr>
          <a:xfrm>
            <a:off x="1037117" y="2693699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5" name="Google Shape;5185;p144"/>
          <p:cNvSpPr/>
          <p:nvPr/>
        </p:nvSpPr>
        <p:spPr>
          <a:xfrm>
            <a:off x="1770421" y="2164272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6" name="Google Shape;5186;p144"/>
          <p:cNvSpPr/>
          <p:nvPr/>
        </p:nvSpPr>
        <p:spPr>
          <a:xfrm>
            <a:off x="1986960" y="2596349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7" name="Google Shape;5187;p144"/>
          <p:cNvSpPr/>
          <p:nvPr/>
        </p:nvSpPr>
        <p:spPr>
          <a:xfrm>
            <a:off x="1569935" y="2816969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8" name="Google Shape;5188;p144"/>
          <p:cNvSpPr/>
          <p:nvPr/>
        </p:nvSpPr>
        <p:spPr>
          <a:xfrm>
            <a:off x="974097" y="2308868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189" name="Google Shape;5189;p144"/>
          <p:cNvCxnSpPr>
            <a:stCxn id="5188" idx="0"/>
            <a:endCxn id="5183" idx="2"/>
          </p:cNvCxnSpPr>
          <p:nvPr/>
        </p:nvCxnSpPr>
        <p:spPr>
          <a:xfrm rot="-5400000">
            <a:off x="1031997" y="2185118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90" name="Google Shape;5190;p144"/>
          <p:cNvCxnSpPr>
            <a:stCxn id="5184" idx="0"/>
            <a:endCxn id="5182" idx="2"/>
          </p:cNvCxnSpPr>
          <p:nvPr/>
        </p:nvCxnSpPr>
        <p:spPr>
          <a:xfrm rot="-5400000">
            <a:off x="1105817" y="2604299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91" name="Google Shape;5191;p144"/>
          <p:cNvCxnSpPr>
            <a:stCxn id="5183" idx="4"/>
            <a:endCxn id="5182" idx="0"/>
          </p:cNvCxnSpPr>
          <p:nvPr/>
        </p:nvCxnSpPr>
        <p:spPr>
          <a:xfrm rot="-5400000" flipH="1">
            <a:off x="1198372" y="2336553"/>
            <a:ext cx="185700" cy="104700"/>
          </a:xfrm>
          <a:prstGeom prst="curvedConnector3">
            <a:avLst>
              <a:gd name="adj1" fmla="val 50003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92" name="Google Shape;5192;p144"/>
          <p:cNvCxnSpPr>
            <a:stCxn id="5188" idx="4"/>
            <a:endCxn id="5182" idx="1"/>
          </p:cNvCxnSpPr>
          <p:nvPr/>
        </p:nvCxnSpPr>
        <p:spPr>
          <a:xfrm rot="-5400000" flipH="1">
            <a:off x="1043397" y="2330018"/>
            <a:ext cx="156000" cy="234300"/>
          </a:xfrm>
          <a:prstGeom prst="curvedConnector3">
            <a:avLst>
              <a:gd name="adj1" fmla="val 36071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93" name="Google Shape;5193;p144"/>
          <p:cNvCxnSpPr>
            <a:stCxn id="5187" idx="0"/>
            <a:endCxn id="5182" idx="6"/>
          </p:cNvCxnSpPr>
          <p:nvPr/>
        </p:nvCxnSpPr>
        <p:spPr>
          <a:xfrm rot="5400000" flipH="1">
            <a:off x="1473635" y="2648519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94" name="Google Shape;5194;p144"/>
          <p:cNvCxnSpPr>
            <a:stCxn id="5186" idx="4"/>
            <a:endCxn id="5187" idx="6"/>
          </p:cNvCxnSpPr>
          <p:nvPr/>
        </p:nvCxnSpPr>
        <p:spPr>
          <a:xfrm rot="5400000">
            <a:off x="1812360" y="2642399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95" name="Google Shape;5195;p144"/>
          <p:cNvCxnSpPr>
            <a:stCxn id="5184" idx="4"/>
            <a:endCxn id="5187" idx="2"/>
          </p:cNvCxnSpPr>
          <p:nvPr/>
        </p:nvCxnSpPr>
        <p:spPr>
          <a:xfrm rot="-5400000" flipH="1">
            <a:off x="1270217" y="2589299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96" name="Google Shape;5196;p144"/>
          <p:cNvCxnSpPr>
            <a:stCxn id="5185" idx="6"/>
            <a:endCxn id="5186" idx="0"/>
          </p:cNvCxnSpPr>
          <p:nvPr/>
        </p:nvCxnSpPr>
        <p:spPr>
          <a:xfrm>
            <a:off x="1914721" y="2236422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5197" name="Google Shape;5197;p144"/>
          <p:cNvGrpSpPr/>
          <p:nvPr/>
        </p:nvGrpSpPr>
        <p:grpSpPr>
          <a:xfrm>
            <a:off x="509306" y="2368831"/>
            <a:ext cx="443487" cy="377361"/>
            <a:chOff x="9097567" y="9738396"/>
            <a:chExt cx="1448358" cy="1232400"/>
          </a:xfrm>
        </p:grpSpPr>
        <p:pic>
          <p:nvPicPr>
            <p:cNvPr id="5198" name="Google Shape;5198;p144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99" name="Google Shape;5199;p144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0" name="Google Shape;5200;p144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1" name="Google Shape;5201;p144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2" name="Google Shape;5202;p144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3" name="Google Shape;5203;p144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4" name="Google Shape;5204;p144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5" name="Google Shape;5205;p144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6" name="Google Shape;5206;p144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07" name="Google Shape;5207;p144"/>
          <p:cNvSpPr/>
          <p:nvPr/>
        </p:nvSpPr>
        <p:spPr>
          <a:xfrm>
            <a:off x="408625" y="3164240"/>
            <a:ext cx="1785900" cy="914100"/>
          </a:xfrm>
          <a:prstGeom prst="rect">
            <a:avLst/>
          </a:prstGeom>
          <a:noFill/>
          <a:ln w="2857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8" name="Google Shape;5208;p144"/>
          <p:cNvSpPr/>
          <p:nvPr/>
        </p:nvSpPr>
        <p:spPr>
          <a:xfrm>
            <a:off x="1195181" y="3552627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9" name="Google Shape;5209;p144"/>
          <p:cNvSpPr/>
          <p:nvPr/>
        </p:nvSpPr>
        <p:spPr>
          <a:xfrm>
            <a:off x="1155772" y="3200867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0" name="Google Shape;5210;p144"/>
          <p:cNvSpPr/>
          <p:nvPr/>
        </p:nvSpPr>
        <p:spPr>
          <a:xfrm>
            <a:off x="1037117" y="3764714"/>
            <a:ext cx="85800" cy="85800"/>
          </a:xfrm>
          <a:prstGeom prst="ellipse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1" name="Google Shape;5211;p144"/>
          <p:cNvSpPr/>
          <p:nvPr/>
        </p:nvSpPr>
        <p:spPr>
          <a:xfrm>
            <a:off x="1770421" y="3235287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2" name="Google Shape;5212;p144"/>
          <p:cNvSpPr/>
          <p:nvPr/>
        </p:nvSpPr>
        <p:spPr>
          <a:xfrm>
            <a:off x="1986960" y="3667364"/>
            <a:ext cx="144300" cy="144300"/>
          </a:xfrm>
          <a:prstGeom prst="ellipse">
            <a:avLst/>
          </a:prstGeom>
          <a:solidFill>
            <a:srgbClr val="E69138"/>
          </a:solidFill>
          <a:ln w="952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3" name="Google Shape;5213;p144"/>
          <p:cNvSpPr/>
          <p:nvPr/>
        </p:nvSpPr>
        <p:spPr>
          <a:xfrm>
            <a:off x="1569935" y="3887983"/>
            <a:ext cx="144300" cy="144300"/>
          </a:xfrm>
          <a:prstGeom prst="ellipse">
            <a:avLst/>
          </a:prstGeom>
          <a:solidFill>
            <a:srgbClr val="8E7CC3"/>
          </a:solidFill>
          <a:ln w="952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4" name="Google Shape;5214;p144"/>
          <p:cNvSpPr/>
          <p:nvPr/>
        </p:nvSpPr>
        <p:spPr>
          <a:xfrm>
            <a:off x="974097" y="3379883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215" name="Google Shape;5215;p144"/>
          <p:cNvCxnSpPr>
            <a:stCxn id="5214" idx="0"/>
            <a:endCxn id="5209" idx="2"/>
          </p:cNvCxnSpPr>
          <p:nvPr/>
        </p:nvCxnSpPr>
        <p:spPr>
          <a:xfrm rot="-5400000">
            <a:off x="1031997" y="3256133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16" name="Google Shape;5216;p144"/>
          <p:cNvCxnSpPr>
            <a:stCxn id="5210" idx="0"/>
            <a:endCxn id="5208" idx="2"/>
          </p:cNvCxnSpPr>
          <p:nvPr/>
        </p:nvCxnSpPr>
        <p:spPr>
          <a:xfrm rot="-5400000">
            <a:off x="1105817" y="3675314"/>
            <a:ext cx="63600" cy="115200"/>
          </a:xfrm>
          <a:prstGeom prst="curvedConnector2">
            <a:avLst/>
          </a:prstGeom>
          <a:noFill/>
          <a:ln w="381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17" name="Google Shape;5217;p144"/>
          <p:cNvCxnSpPr>
            <a:stCxn id="5209" idx="4"/>
            <a:endCxn id="5208" idx="0"/>
          </p:cNvCxnSpPr>
          <p:nvPr/>
        </p:nvCxnSpPr>
        <p:spPr>
          <a:xfrm rot="-5400000" flipH="1">
            <a:off x="1198372" y="3407567"/>
            <a:ext cx="185700" cy="104700"/>
          </a:xfrm>
          <a:prstGeom prst="curvedConnector3">
            <a:avLst>
              <a:gd name="adj1" fmla="val 49975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18" name="Google Shape;5218;p144"/>
          <p:cNvCxnSpPr>
            <a:stCxn id="5214" idx="4"/>
            <a:endCxn id="5208" idx="1"/>
          </p:cNvCxnSpPr>
          <p:nvPr/>
        </p:nvCxnSpPr>
        <p:spPr>
          <a:xfrm rot="-5400000" flipH="1">
            <a:off x="1043397" y="3401033"/>
            <a:ext cx="156000" cy="234300"/>
          </a:xfrm>
          <a:prstGeom prst="curvedConnector3">
            <a:avLst>
              <a:gd name="adj1" fmla="val 36034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19" name="Google Shape;5219;p144"/>
          <p:cNvCxnSpPr>
            <a:stCxn id="5213" idx="0"/>
            <a:endCxn id="5208" idx="6"/>
          </p:cNvCxnSpPr>
          <p:nvPr/>
        </p:nvCxnSpPr>
        <p:spPr>
          <a:xfrm rot="5400000" flipH="1">
            <a:off x="1473635" y="3719533"/>
            <a:ext cx="186900" cy="15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20" name="Google Shape;5220;p144"/>
          <p:cNvCxnSpPr>
            <a:stCxn id="5212" idx="4"/>
            <a:endCxn id="5213" idx="6"/>
          </p:cNvCxnSpPr>
          <p:nvPr/>
        </p:nvCxnSpPr>
        <p:spPr>
          <a:xfrm rot="5400000">
            <a:off x="1812360" y="3713414"/>
            <a:ext cx="148500" cy="345000"/>
          </a:xfrm>
          <a:prstGeom prst="curvedConnector2">
            <a:avLst/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21" name="Google Shape;5221;p144"/>
          <p:cNvCxnSpPr>
            <a:stCxn id="5210" idx="4"/>
            <a:endCxn id="5213" idx="2"/>
          </p:cNvCxnSpPr>
          <p:nvPr/>
        </p:nvCxnSpPr>
        <p:spPr>
          <a:xfrm rot="-5400000" flipH="1">
            <a:off x="1270217" y="3660314"/>
            <a:ext cx="109500" cy="489900"/>
          </a:xfrm>
          <a:prstGeom prst="curvedConnector2">
            <a:avLst/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22" name="Google Shape;5222;p144"/>
          <p:cNvCxnSpPr>
            <a:stCxn id="5211" idx="6"/>
            <a:endCxn id="5212" idx="0"/>
          </p:cNvCxnSpPr>
          <p:nvPr/>
        </p:nvCxnSpPr>
        <p:spPr>
          <a:xfrm>
            <a:off x="1914721" y="3307437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23" name="Google Shape;5223;p144"/>
          <p:cNvSpPr/>
          <p:nvPr/>
        </p:nvSpPr>
        <p:spPr>
          <a:xfrm>
            <a:off x="432026" y="4571283"/>
            <a:ext cx="1785900" cy="914100"/>
          </a:xfrm>
          <a:prstGeom prst="rect">
            <a:avLst/>
          </a:prstGeom>
          <a:noFill/>
          <a:ln w="2857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7" name="Google Shape;5177;p144"/>
          <p:cNvSpPr/>
          <p:nvPr/>
        </p:nvSpPr>
        <p:spPr>
          <a:xfrm>
            <a:off x="1218582" y="4959670"/>
            <a:ext cx="297000" cy="297000"/>
          </a:xfrm>
          <a:prstGeom prst="ellipse">
            <a:avLst/>
          </a:prstGeom>
          <a:solidFill>
            <a:srgbClr val="45818E"/>
          </a:solidFill>
          <a:ln w="9525" cap="flat" cmpd="sng">
            <a:solidFill>
              <a:srgbClr val="0C343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4" name="Google Shape;5224;p144"/>
          <p:cNvSpPr/>
          <p:nvPr/>
        </p:nvSpPr>
        <p:spPr>
          <a:xfrm>
            <a:off x="1179173" y="4607911"/>
            <a:ext cx="166200" cy="166200"/>
          </a:xfrm>
          <a:prstGeom prst="ellipse">
            <a:avLst/>
          </a:prstGeom>
          <a:solidFill>
            <a:srgbClr val="6AA84F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5" name="Google Shape;5225;p144"/>
          <p:cNvSpPr/>
          <p:nvPr/>
        </p:nvSpPr>
        <p:spPr>
          <a:xfrm>
            <a:off x="1793822" y="4642330"/>
            <a:ext cx="144300" cy="144300"/>
          </a:xfrm>
          <a:prstGeom prst="ellipse">
            <a:avLst/>
          </a:prstGeom>
          <a:solidFill>
            <a:srgbClr val="9FC5E8"/>
          </a:solidFill>
          <a:ln w="9525" cap="flat" cmpd="sng">
            <a:solidFill>
              <a:srgbClr val="3D85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6" name="Google Shape;5226;p144"/>
          <p:cNvSpPr/>
          <p:nvPr/>
        </p:nvSpPr>
        <p:spPr>
          <a:xfrm>
            <a:off x="997497" y="4786926"/>
            <a:ext cx="60300" cy="60300"/>
          </a:xfrm>
          <a:prstGeom prst="ellipse">
            <a:avLst/>
          </a:prstGeom>
          <a:solidFill>
            <a:srgbClr val="F1C232"/>
          </a:solidFill>
          <a:ln w="9525" cap="flat" cmpd="sng">
            <a:solidFill>
              <a:srgbClr val="BF9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227" name="Google Shape;5227;p144"/>
          <p:cNvCxnSpPr>
            <a:stCxn id="5226" idx="0"/>
            <a:endCxn id="5224" idx="2"/>
          </p:cNvCxnSpPr>
          <p:nvPr/>
        </p:nvCxnSpPr>
        <p:spPr>
          <a:xfrm rot="-5400000">
            <a:off x="1055397" y="4663176"/>
            <a:ext cx="96000" cy="1515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28" name="Google Shape;5228;p144"/>
          <p:cNvCxnSpPr>
            <a:stCxn id="5224" idx="4"/>
            <a:endCxn id="5177" idx="0"/>
          </p:cNvCxnSpPr>
          <p:nvPr/>
        </p:nvCxnSpPr>
        <p:spPr>
          <a:xfrm rot="-5400000" flipH="1">
            <a:off x="1221773" y="4814611"/>
            <a:ext cx="185700" cy="104700"/>
          </a:xfrm>
          <a:prstGeom prst="curvedConnector3">
            <a:avLst>
              <a:gd name="adj1" fmla="val 49975"/>
            </a:avLst>
          </a:prstGeom>
          <a:noFill/>
          <a:ln w="2857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29" name="Google Shape;5229;p144"/>
          <p:cNvCxnSpPr>
            <a:stCxn id="5226" idx="4"/>
            <a:endCxn id="5177" idx="1"/>
          </p:cNvCxnSpPr>
          <p:nvPr/>
        </p:nvCxnSpPr>
        <p:spPr>
          <a:xfrm rot="-5400000" flipH="1">
            <a:off x="1066797" y="4808076"/>
            <a:ext cx="156000" cy="234300"/>
          </a:xfrm>
          <a:prstGeom prst="curvedConnector3">
            <a:avLst>
              <a:gd name="adj1" fmla="val 36034"/>
            </a:avLst>
          </a:prstGeom>
          <a:noFill/>
          <a:ln w="9525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30" name="Google Shape;5230;p144"/>
          <p:cNvCxnSpPr>
            <a:stCxn id="5225" idx="6"/>
            <a:endCxn id="5174" idx="0"/>
          </p:cNvCxnSpPr>
          <p:nvPr/>
        </p:nvCxnSpPr>
        <p:spPr>
          <a:xfrm>
            <a:off x="1938122" y="4714480"/>
            <a:ext cx="144300" cy="360000"/>
          </a:xfrm>
          <a:prstGeom prst="curvedConnector2">
            <a:avLst/>
          </a:prstGeom>
          <a:noFill/>
          <a:ln w="76200" cap="flat" cmpd="sng">
            <a:solidFill>
              <a:srgbClr val="F2025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31" name="Google Shape;5231;p144"/>
          <p:cNvSpPr txBox="1"/>
          <p:nvPr/>
        </p:nvSpPr>
        <p:spPr>
          <a:xfrm rot="5400000">
            <a:off x="817225" y="3775950"/>
            <a:ext cx="538500" cy="123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...</a:t>
            </a:r>
            <a:endParaRPr sz="3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32" name="Google Shape;5232;p144"/>
          <p:cNvSpPr txBox="1"/>
          <p:nvPr/>
        </p:nvSpPr>
        <p:spPr>
          <a:xfrm>
            <a:off x="3566875" y="2217822"/>
            <a:ext cx="957000" cy="4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REC-IAF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33" name="Google Shape;5233;p144"/>
          <p:cNvSpPr txBox="1"/>
          <p:nvPr/>
        </p:nvSpPr>
        <p:spPr>
          <a:xfrm>
            <a:off x="4348400" y="1903575"/>
            <a:ext cx="2912700" cy="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         ,    )</a:t>
            </a:r>
            <a:endParaRPr sz="5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5234" name="Google Shape;5234;p144"/>
          <p:cNvGrpSpPr/>
          <p:nvPr/>
        </p:nvGrpSpPr>
        <p:grpSpPr>
          <a:xfrm>
            <a:off x="4950463" y="2025625"/>
            <a:ext cx="782403" cy="665742"/>
            <a:chOff x="9097567" y="9738396"/>
            <a:chExt cx="1448358" cy="1232400"/>
          </a:xfrm>
        </p:grpSpPr>
        <p:pic>
          <p:nvPicPr>
            <p:cNvPr id="5235" name="Google Shape;5235;p144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36" name="Google Shape;5236;p144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7" name="Google Shape;5237;p144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8" name="Google Shape;5238;p144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9" name="Google Shape;5239;p144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0" name="Google Shape;5240;p144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1" name="Google Shape;5241;p144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2" name="Google Shape;5242;p144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3" name="Google Shape;5243;p144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44" name="Google Shape;5244;p144"/>
          <p:cNvSpPr/>
          <p:nvPr/>
        </p:nvSpPr>
        <p:spPr>
          <a:xfrm>
            <a:off x="4708766" y="1977977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5245" name="Google Shape;5245;p144"/>
          <p:cNvSpPr/>
          <p:nvPr/>
        </p:nvSpPr>
        <p:spPr>
          <a:xfrm>
            <a:off x="5934806" y="2228187"/>
            <a:ext cx="297000" cy="2970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46" name="Google Shape;5246;p144"/>
          <p:cNvSpPr txBox="1"/>
          <p:nvPr/>
        </p:nvSpPr>
        <p:spPr>
          <a:xfrm>
            <a:off x="5815873" y="1922900"/>
            <a:ext cx="585000" cy="2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Entity</a:t>
            </a:r>
            <a:endParaRPr sz="1000"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47" name="Google Shape;5247;p144"/>
          <p:cNvSpPr/>
          <p:nvPr/>
        </p:nvSpPr>
        <p:spPr>
          <a:xfrm>
            <a:off x="7399750" y="2451329"/>
            <a:ext cx="1041900" cy="181800"/>
          </a:xfrm>
          <a:prstGeom prst="rect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248" name="Google Shape;5248;p144"/>
          <p:cNvCxnSpPr/>
          <p:nvPr/>
        </p:nvCxnSpPr>
        <p:spPr>
          <a:xfrm>
            <a:off x="7476505" y="2543302"/>
            <a:ext cx="876300" cy="0"/>
          </a:xfrm>
          <a:prstGeom prst="straightConnector1">
            <a:avLst/>
          </a:prstGeom>
          <a:noFill/>
          <a:ln w="19050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49" name="Google Shape;5249;p144"/>
          <p:cNvSpPr/>
          <p:nvPr/>
        </p:nvSpPr>
        <p:spPr>
          <a:xfrm>
            <a:off x="7569335" y="2500980"/>
            <a:ext cx="206400" cy="76800"/>
          </a:xfrm>
          <a:prstGeom prst="rect">
            <a:avLst/>
          </a:prstGeom>
          <a:solidFill>
            <a:srgbClr val="6AA84F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0" name="Google Shape;5250;p144"/>
          <p:cNvSpPr/>
          <p:nvPr/>
        </p:nvSpPr>
        <p:spPr>
          <a:xfrm>
            <a:off x="8017815" y="2500296"/>
            <a:ext cx="206400" cy="76800"/>
          </a:xfrm>
          <a:prstGeom prst="rect">
            <a:avLst/>
          </a:prstGeom>
          <a:solidFill>
            <a:srgbClr val="6D9EEB"/>
          </a:solidFill>
          <a:ln w="9525" cap="flat" cmpd="sng">
            <a:solidFill>
              <a:srgbClr val="1155C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1" name="Google Shape;5251;p144"/>
          <p:cNvSpPr txBox="1">
            <a:spLocks noGrp="1"/>
          </p:cNvSpPr>
          <p:nvPr>
            <p:ph type="body" idx="1"/>
          </p:nvPr>
        </p:nvSpPr>
        <p:spPr>
          <a:xfrm>
            <a:off x="3441125" y="3009175"/>
            <a:ext cx="5573700" cy="495900"/>
          </a:xfrm>
          <a:prstGeom prst="rect">
            <a:avLst/>
          </a:prstGeom>
          <a:solidFill>
            <a:srgbClr val="FFE599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/>
              <a:t>REC-IAF</a:t>
            </a:r>
            <a:r>
              <a:rPr lang="en" sz="2000" i="1"/>
              <a:t> is computed for each entity!</a:t>
            </a:r>
            <a:endParaRPr sz="2000" i="1"/>
          </a:p>
        </p:txBody>
      </p:sp>
      <p:pic>
        <p:nvPicPr>
          <p:cNvPr id="5252" name="Google Shape;5252;p1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62100" y="3793950"/>
            <a:ext cx="1384799" cy="4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3" name="Google Shape;5253;p1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75428" y="4170825"/>
            <a:ext cx="1359984" cy="4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4" name="Google Shape;5254;p14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22866" y="6135848"/>
            <a:ext cx="1291148" cy="42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5" name="Google Shape;5255;p14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655774" y="5158403"/>
            <a:ext cx="1291150" cy="439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6" name="Google Shape;5256;p14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562077" y="4737124"/>
            <a:ext cx="1384800" cy="452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7" name="Google Shape;5257;p14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587211" y="5707700"/>
            <a:ext cx="1359975" cy="429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8" name="Google Shape;5258;p144" descr="146003-200.png"/>
          <p:cNvPicPr preferRelativeResize="0"/>
          <p:nvPr/>
        </p:nvPicPr>
        <p:blipFill rotWithShape="1">
          <a:blip r:embed="rId12">
            <a:alphaModFix amt="9000"/>
          </a:blip>
          <a:srcRect l="20587" t="4534" r="53588"/>
          <a:stretch/>
        </p:blipFill>
        <p:spPr>
          <a:xfrm rot="10800000">
            <a:off x="4927575" y="3831299"/>
            <a:ext cx="287775" cy="82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9" name="Google Shape;5259;p144" descr="146003-200.png"/>
          <p:cNvPicPr preferRelativeResize="0"/>
          <p:nvPr/>
        </p:nvPicPr>
        <p:blipFill rotWithShape="1">
          <a:blip r:embed="rId12">
            <a:alphaModFix amt="9000"/>
          </a:blip>
          <a:srcRect l="20587" t="4534" r="53588"/>
          <a:stretch/>
        </p:blipFill>
        <p:spPr>
          <a:xfrm rot="10800000">
            <a:off x="4927575" y="4787902"/>
            <a:ext cx="287775" cy="82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0" name="Google Shape;5260;p144" descr="146003-200.png"/>
          <p:cNvPicPr preferRelativeResize="0"/>
          <p:nvPr/>
        </p:nvPicPr>
        <p:blipFill rotWithShape="1">
          <a:blip r:embed="rId12">
            <a:alphaModFix amt="9000"/>
          </a:blip>
          <a:srcRect l="20587" t="4534" r="53588"/>
          <a:stretch/>
        </p:blipFill>
        <p:spPr>
          <a:xfrm rot="10800000">
            <a:off x="4927575" y="5736299"/>
            <a:ext cx="287775" cy="827650"/>
          </a:xfrm>
          <a:prstGeom prst="rect">
            <a:avLst/>
          </a:prstGeom>
          <a:noFill/>
          <a:ln>
            <a:noFill/>
          </a:ln>
        </p:spPr>
      </p:pic>
      <p:sp>
        <p:nvSpPr>
          <p:cNvPr id="5261" name="Google Shape;5261;p144"/>
          <p:cNvSpPr txBox="1"/>
          <p:nvPr/>
        </p:nvSpPr>
        <p:spPr>
          <a:xfrm>
            <a:off x="5158100" y="4045850"/>
            <a:ext cx="12363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avg </a:t>
            </a: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= 0.23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62" name="Google Shape;5262;p144"/>
          <p:cNvSpPr txBox="1"/>
          <p:nvPr/>
        </p:nvSpPr>
        <p:spPr>
          <a:xfrm>
            <a:off x="5158100" y="5002450"/>
            <a:ext cx="10419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avg </a:t>
            </a: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= 0.12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63" name="Google Shape;5263;p144"/>
          <p:cNvSpPr txBox="1"/>
          <p:nvPr/>
        </p:nvSpPr>
        <p:spPr>
          <a:xfrm>
            <a:off x="5158100" y="5940300"/>
            <a:ext cx="105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avg</a:t>
            </a: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= 0.43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264" name="Google Shape;5264;p144" descr="188233-numbers.png"/>
          <p:cNvPicPr preferRelativeResize="0"/>
          <p:nvPr/>
        </p:nvPicPr>
        <p:blipFill rotWithShape="1">
          <a:blip r:embed="rId13">
            <a:alphaModFix amt="30000"/>
          </a:blip>
          <a:srcRect l="67140" b="65190"/>
          <a:stretch/>
        </p:blipFill>
        <p:spPr>
          <a:xfrm>
            <a:off x="6948900" y="5456969"/>
            <a:ext cx="1262074" cy="125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5" name="Google Shape;5265;p144" descr="188233-numbers.png"/>
          <p:cNvPicPr preferRelativeResize="0"/>
          <p:nvPr/>
        </p:nvPicPr>
        <p:blipFill rotWithShape="1">
          <a:blip r:embed="rId13">
            <a:alphaModFix amt="30000"/>
          </a:blip>
          <a:srcRect l="33550" r="35155" b="67187"/>
          <a:stretch/>
        </p:blipFill>
        <p:spPr>
          <a:xfrm>
            <a:off x="6948900" y="4480019"/>
            <a:ext cx="1201976" cy="118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6" name="Google Shape;5266;p144" descr="188233-numbers.png"/>
          <p:cNvPicPr preferRelativeResize="0"/>
          <p:nvPr/>
        </p:nvPicPr>
        <p:blipFill rotWithShape="1">
          <a:blip r:embed="rId13">
            <a:alphaModFix amt="30000"/>
          </a:blip>
          <a:srcRect r="68705" b="67187"/>
          <a:stretch/>
        </p:blipFill>
        <p:spPr>
          <a:xfrm>
            <a:off x="6948900" y="3423773"/>
            <a:ext cx="1201976" cy="118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7" name="Google Shape;5267;p144" descr="146003-200.png"/>
          <p:cNvPicPr preferRelativeResize="0"/>
          <p:nvPr/>
        </p:nvPicPr>
        <p:blipFill rotWithShape="1">
          <a:blip r:embed="rId12">
            <a:alphaModFix amt="9000"/>
          </a:blip>
          <a:srcRect l="20587" t="4534" r="53588"/>
          <a:stretch/>
        </p:blipFill>
        <p:spPr>
          <a:xfrm>
            <a:off x="6556924" y="3406092"/>
            <a:ext cx="744475" cy="344538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268" name="Google Shape;5268;p144"/>
          <p:cNvGrpSpPr/>
          <p:nvPr/>
        </p:nvGrpSpPr>
        <p:grpSpPr>
          <a:xfrm>
            <a:off x="8207808" y="3714773"/>
            <a:ext cx="782403" cy="665742"/>
            <a:chOff x="9097567" y="9738396"/>
            <a:chExt cx="1448358" cy="1232400"/>
          </a:xfrm>
        </p:grpSpPr>
        <p:pic>
          <p:nvPicPr>
            <p:cNvPr id="5269" name="Google Shape;5269;p144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70" name="Google Shape;5270;p144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1" name="Google Shape;5271;p144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2" name="Google Shape;5272;p144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3" name="Google Shape;5273;p144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4" name="Google Shape;5274;p144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5" name="Google Shape;5275;p144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6" name="Google Shape;5276;p144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7" name="Google Shape;5277;p144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78" name="Google Shape;5278;p144"/>
          <p:cNvSpPr/>
          <p:nvPr/>
        </p:nvSpPr>
        <p:spPr>
          <a:xfrm>
            <a:off x="7966110" y="3667125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185C5"/>
              </a:solidFill>
            </a:endParaRPr>
          </a:p>
        </p:txBody>
      </p:sp>
      <p:grpSp>
        <p:nvGrpSpPr>
          <p:cNvPr id="5279" name="Google Shape;5279;p144"/>
          <p:cNvGrpSpPr/>
          <p:nvPr/>
        </p:nvGrpSpPr>
        <p:grpSpPr>
          <a:xfrm>
            <a:off x="8211838" y="4743550"/>
            <a:ext cx="782403" cy="665742"/>
            <a:chOff x="9097567" y="9738396"/>
            <a:chExt cx="1448358" cy="1232400"/>
          </a:xfrm>
        </p:grpSpPr>
        <p:pic>
          <p:nvPicPr>
            <p:cNvPr id="5280" name="Google Shape;5280;p144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81" name="Google Shape;5281;p144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2" name="Google Shape;5282;p144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3" name="Google Shape;5283;p144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4" name="Google Shape;5284;p144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5" name="Google Shape;5285;p144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6" name="Google Shape;5286;p144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7" name="Google Shape;5287;p144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8" name="Google Shape;5288;p144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89" name="Google Shape;5289;p144"/>
          <p:cNvSpPr/>
          <p:nvPr/>
        </p:nvSpPr>
        <p:spPr>
          <a:xfrm>
            <a:off x="7970141" y="4695902"/>
            <a:ext cx="896700" cy="797400"/>
          </a:xfrm>
          <a:prstGeom prst="frame">
            <a:avLst>
              <a:gd name="adj1" fmla="val 12500"/>
            </a:avLst>
          </a:prstGeom>
          <a:solidFill>
            <a:srgbClr val="E691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grpSp>
        <p:nvGrpSpPr>
          <p:cNvPr id="5290" name="Google Shape;5290;p144"/>
          <p:cNvGrpSpPr/>
          <p:nvPr/>
        </p:nvGrpSpPr>
        <p:grpSpPr>
          <a:xfrm>
            <a:off x="8211838" y="5734150"/>
            <a:ext cx="782403" cy="665742"/>
            <a:chOff x="9097567" y="9738396"/>
            <a:chExt cx="1448358" cy="1232400"/>
          </a:xfrm>
        </p:grpSpPr>
        <p:pic>
          <p:nvPicPr>
            <p:cNvPr id="5291" name="Google Shape;5291;p144"/>
            <p:cNvPicPr preferRelativeResize="0"/>
            <p:nvPr/>
          </p:nvPicPr>
          <p:blipFill rotWithShape="1">
            <a:blip r:embed="rId3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92" name="Google Shape;5292;p144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3" name="Google Shape;5293;p144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4" name="Google Shape;5294;p144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5" name="Google Shape;5295;p144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6" name="Google Shape;5296;p144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7" name="Google Shape;5297;p144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8" name="Google Shape;5298;p144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9" name="Google Shape;5299;p144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00" name="Google Shape;5300;p144"/>
          <p:cNvSpPr/>
          <p:nvPr/>
        </p:nvSpPr>
        <p:spPr>
          <a:xfrm>
            <a:off x="7970141" y="5686502"/>
            <a:ext cx="896700" cy="797400"/>
          </a:xfrm>
          <a:prstGeom prst="frame">
            <a:avLst>
              <a:gd name="adj1" fmla="val 12500"/>
            </a:avLst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5301" name="Google Shape;5301;p144"/>
          <p:cNvSpPr txBox="1"/>
          <p:nvPr/>
        </p:nvSpPr>
        <p:spPr>
          <a:xfrm rot="-5400000">
            <a:off x="5006350" y="4842850"/>
            <a:ext cx="2761800" cy="3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Final (Profile-Centric) Ranking</a:t>
            </a:r>
            <a:endParaRPr sz="15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302" name="Google Shape;5302;p144"/>
          <p:cNvPicPr preferRelativeResize="0"/>
          <p:nvPr/>
        </p:nvPicPr>
        <p:blipFill>
          <a:blip r:embed="rId14">
            <a:alphaModFix amt="50000"/>
          </a:blip>
          <a:stretch>
            <a:fillRect/>
          </a:stretch>
        </p:blipFill>
        <p:spPr>
          <a:xfrm>
            <a:off x="2943046" y="2096401"/>
            <a:ext cx="585000" cy="58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7" name="Google Shape;5307;p145"/>
          <p:cNvSpPr txBox="1"/>
          <p:nvPr/>
        </p:nvSpPr>
        <p:spPr>
          <a:xfrm>
            <a:off x="3711625" y="5979025"/>
            <a:ext cx="21312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Doc-Cent Rank</a:t>
            </a: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       )</a:t>
            </a:r>
            <a:endParaRPr sz="15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08" name="Google Shape;5308;p145"/>
          <p:cNvSpPr txBox="1"/>
          <p:nvPr/>
        </p:nvSpPr>
        <p:spPr>
          <a:xfrm>
            <a:off x="1676475" y="5360225"/>
            <a:ext cx="2786700" cy="7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        )</a:t>
            </a:r>
            <a:endParaRPr sz="6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5309" name="Google Shape;5309;p145"/>
          <p:cNvGrpSpPr/>
          <p:nvPr/>
        </p:nvGrpSpPr>
        <p:grpSpPr>
          <a:xfrm>
            <a:off x="408625" y="363813"/>
            <a:ext cx="2481275" cy="1140300"/>
            <a:chOff x="561025" y="401913"/>
            <a:chExt cx="2481275" cy="1140300"/>
          </a:xfrm>
        </p:grpSpPr>
        <p:grpSp>
          <p:nvGrpSpPr>
            <p:cNvPr id="5310" name="Google Shape;5310;p145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5311" name="Google Shape;5311;p145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5312" name="Google Shape;5312;p145"/>
              <p:cNvPicPr preferRelativeResize="0"/>
              <p:nvPr/>
            </p:nvPicPr>
            <p:blipFill rotWithShape="1">
              <a:blip r:embed="rId3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313" name="Google Shape;5313;p145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5314" name="Google Shape;5314;p145"/>
            <p:cNvPicPr preferRelativeResize="0"/>
            <p:nvPr/>
          </p:nvPicPr>
          <p:blipFill rotWithShape="1">
            <a:blip r:embed="rId3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315" name="Google Shape;5315;p145"/>
          <p:cNvSpPr txBox="1">
            <a:spLocks noGrp="1"/>
          </p:cNvSpPr>
          <p:nvPr>
            <p:ph type="title"/>
          </p:nvPr>
        </p:nvSpPr>
        <p:spPr>
          <a:xfrm>
            <a:off x="2646300" y="122250"/>
            <a:ext cx="64977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Wikipedia Expertise Ranking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Query Time: Data Fusion</a:t>
            </a:r>
            <a:endParaRPr sz="2400"/>
          </a:p>
        </p:txBody>
      </p:sp>
      <p:sp>
        <p:nvSpPr>
          <p:cNvPr id="5316" name="Google Shape;5316;p145"/>
          <p:cNvSpPr txBox="1">
            <a:spLocks noGrp="1"/>
          </p:cNvSpPr>
          <p:nvPr>
            <p:ph type="body" idx="1"/>
          </p:nvPr>
        </p:nvSpPr>
        <p:spPr>
          <a:xfrm>
            <a:off x="635800" y="1552175"/>
            <a:ext cx="8174100" cy="65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2000"/>
              <a:buFont typeface="Lato"/>
              <a:buChar char="▷"/>
            </a:pPr>
            <a:r>
              <a:rPr lang="en" sz="2000"/>
              <a:t>We have two different rankings</a:t>
            </a:r>
            <a:endParaRPr sz="2000"/>
          </a:p>
        </p:txBody>
      </p:sp>
      <p:sp>
        <p:nvSpPr>
          <p:cNvPr id="5317" name="Google Shape;5317;p145"/>
          <p:cNvSpPr txBox="1">
            <a:spLocks noGrp="1"/>
          </p:cNvSpPr>
          <p:nvPr>
            <p:ph type="body" idx="1"/>
          </p:nvPr>
        </p:nvSpPr>
        <p:spPr>
          <a:xfrm>
            <a:off x="635800" y="2161775"/>
            <a:ext cx="4597500" cy="65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marR="0" lvl="1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2185C5"/>
              </a:buClr>
              <a:buSzPts val="2000"/>
              <a:buFont typeface="Lato"/>
              <a:buChar char="○"/>
            </a:pPr>
            <a:r>
              <a:rPr lang="en" sz="2000">
                <a:solidFill>
                  <a:srgbClr val="2185C5"/>
                </a:solidFill>
              </a:rPr>
              <a:t>Document-Centric Ranking</a:t>
            </a:r>
            <a:endParaRPr sz="2000">
              <a:solidFill>
                <a:srgbClr val="2185C5"/>
              </a:solidFill>
            </a:endParaRPr>
          </a:p>
        </p:txBody>
      </p:sp>
      <p:pic>
        <p:nvPicPr>
          <p:cNvPr id="5318" name="Google Shape;5318;p145"/>
          <p:cNvPicPr preferRelativeResize="0"/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2226225" y="2787925"/>
            <a:ext cx="1779499" cy="929925"/>
          </a:xfrm>
          <a:prstGeom prst="rect">
            <a:avLst/>
          </a:prstGeom>
          <a:noFill/>
          <a:ln>
            <a:noFill/>
          </a:ln>
        </p:spPr>
      </p:pic>
      <p:sp>
        <p:nvSpPr>
          <p:cNvPr id="5319" name="Google Shape;5319;p145"/>
          <p:cNvSpPr txBox="1">
            <a:spLocks noGrp="1"/>
          </p:cNvSpPr>
          <p:nvPr>
            <p:ph type="body" idx="1"/>
          </p:nvPr>
        </p:nvSpPr>
        <p:spPr>
          <a:xfrm>
            <a:off x="4745800" y="2159573"/>
            <a:ext cx="4597500" cy="65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marR="0" lvl="1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AA84F"/>
              </a:buClr>
              <a:buSzPts val="2000"/>
              <a:buFont typeface="Lato"/>
              <a:buChar char="○"/>
            </a:pPr>
            <a:r>
              <a:rPr lang="en" sz="2000">
                <a:solidFill>
                  <a:srgbClr val="6AA84F"/>
                </a:solidFill>
              </a:rPr>
              <a:t>Profile-Centric Ranking</a:t>
            </a:r>
            <a:endParaRPr sz="2000">
              <a:solidFill>
                <a:srgbClr val="6AA84F"/>
              </a:solidFill>
            </a:endParaRPr>
          </a:p>
        </p:txBody>
      </p:sp>
      <p:pic>
        <p:nvPicPr>
          <p:cNvPr id="5320" name="Google Shape;5320;p145"/>
          <p:cNvPicPr preferRelativeResize="0"/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6283550" y="2834500"/>
            <a:ext cx="1522010" cy="88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1" name="Google Shape;5321;p145" descr="146003-200.png"/>
          <p:cNvPicPr preferRelativeResize="0"/>
          <p:nvPr/>
        </p:nvPicPr>
        <p:blipFill rotWithShape="1">
          <a:blip r:embed="rId6">
            <a:alphaModFix amt="9000"/>
          </a:blip>
          <a:srcRect l="20587" t="4534" r="53588"/>
          <a:stretch/>
        </p:blipFill>
        <p:spPr>
          <a:xfrm rot="-5400000">
            <a:off x="4483188" y="1362313"/>
            <a:ext cx="1044550" cy="5527875"/>
          </a:xfrm>
          <a:prstGeom prst="rect">
            <a:avLst/>
          </a:prstGeom>
          <a:noFill/>
          <a:ln>
            <a:noFill/>
          </a:ln>
        </p:spPr>
      </p:pic>
      <p:sp>
        <p:nvSpPr>
          <p:cNvPr id="5322" name="Google Shape;5322;p145"/>
          <p:cNvSpPr txBox="1"/>
          <p:nvPr/>
        </p:nvSpPr>
        <p:spPr>
          <a:xfrm>
            <a:off x="1021150" y="4591025"/>
            <a:ext cx="7741800" cy="88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Final ranking of experts is given by the </a:t>
            </a:r>
            <a:r>
              <a:rPr lang="en" sz="2000">
                <a:latin typeface="Lato"/>
                <a:ea typeface="Lato"/>
                <a:cs typeface="Lato"/>
                <a:sym typeface="Lato"/>
              </a:rPr>
              <a:t>Reciprocal Rank</a:t>
            </a: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20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(Macdonald, CIKM’08) </a:t>
            </a: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between the </a:t>
            </a:r>
            <a:r>
              <a:rPr lang="en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Product</a:t>
            </a: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of these two ranking scores</a:t>
            </a:r>
            <a:endParaRPr sz="20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5323" name="Google Shape;5323;p145"/>
          <p:cNvGrpSpPr/>
          <p:nvPr/>
        </p:nvGrpSpPr>
        <p:grpSpPr>
          <a:xfrm>
            <a:off x="2382585" y="5578498"/>
            <a:ext cx="782403" cy="665742"/>
            <a:chOff x="9097567" y="9738396"/>
            <a:chExt cx="1448358" cy="1232400"/>
          </a:xfrm>
        </p:grpSpPr>
        <p:pic>
          <p:nvPicPr>
            <p:cNvPr id="5324" name="Google Shape;5324;p145"/>
            <p:cNvPicPr preferRelativeResize="0"/>
            <p:nvPr/>
          </p:nvPicPr>
          <p:blipFill rotWithShape="1">
            <a:blip r:embed="rId7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25" name="Google Shape;5325;p145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6" name="Google Shape;5326;p145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7" name="Google Shape;5327;p145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8" name="Google Shape;5328;p145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9" name="Google Shape;5329;p145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0" name="Google Shape;5330;p145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1" name="Google Shape;5331;p145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2" name="Google Shape;5332;p145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33" name="Google Shape;5333;p145"/>
          <p:cNvSpPr/>
          <p:nvPr/>
        </p:nvSpPr>
        <p:spPr>
          <a:xfrm>
            <a:off x="2140887" y="5530850"/>
            <a:ext cx="896700" cy="7974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5334" name="Google Shape;5334;p145"/>
          <p:cNvSpPr txBox="1"/>
          <p:nvPr/>
        </p:nvSpPr>
        <p:spPr>
          <a:xfrm>
            <a:off x="408025" y="5708275"/>
            <a:ext cx="1428000" cy="7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Final Score</a:t>
            </a: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5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35" name="Google Shape;5335;p145"/>
          <p:cNvSpPr txBox="1"/>
          <p:nvPr/>
        </p:nvSpPr>
        <p:spPr>
          <a:xfrm>
            <a:off x="3379825" y="5708275"/>
            <a:ext cx="408000" cy="4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=</a:t>
            </a:r>
            <a:endParaRPr sz="5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36" name="Google Shape;5336;p145"/>
          <p:cNvSpPr txBox="1"/>
          <p:nvPr/>
        </p:nvSpPr>
        <p:spPr>
          <a:xfrm>
            <a:off x="4398550" y="5534775"/>
            <a:ext cx="408000" cy="4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5337" name="Google Shape;5337;p145"/>
          <p:cNvGrpSpPr/>
          <p:nvPr/>
        </p:nvGrpSpPr>
        <p:grpSpPr>
          <a:xfrm>
            <a:off x="5223830" y="6124180"/>
            <a:ext cx="149181" cy="126937"/>
            <a:chOff x="9097567" y="9738396"/>
            <a:chExt cx="1448358" cy="1232400"/>
          </a:xfrm>
        </p:grpSpPr>
        <p:pic>
          <p:nvPicPr>
            <p:cNvPr id="5338" name="Google Shape;5338;p145"/>
            <p:cNvPicPr preferRelativeResize="0"/>
            <p:nvPr/>
          </p:nvPicPr>
          <p:blipFill rotWithShape="1">
            <a:blip r:embed="rId7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39" name="Google Shape;5339;p145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0" name="Google Shape;5340;p145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1" name="Google Shape;5341;p145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2" name="Google Shape;5342;p145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3" name="Google Shape;5343;p145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4" name="Google Shape;5344;p145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5" name="Google Shape;5345;p145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6" name="Google Shape;5346;p145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47" name="Google Shape;5347;p145"/>
          <p:cNvSpPr/>
          <p:nvPr/>
        </p:nvSpPr>
        <p:spPr>
          <a:xfrm>
            <a:off x="5178205" y="6115571"/>
            <a:ext cx="171000" cy="1521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cxnSp>
        <p:nvCxnSpPr>
          <p:cNvPr id="5348" name="Google Shape;5348;p145"/>
          <p:cNvCxnSpPr/>
          <p:nvPr/>
        </p:nvCxnSpPr>
        <p:spPr>
          <a:xfrm>
            <a:off x="3766675" y="5977900"/>
            <a:ext cx="162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349" name="Google Shape;5349;p145"/>
          <p:cNvSpPr txBox="1"/>
          <p:nvPr/>
        </p:nvSpPr>
        <p:spPr>
          <a:xfrm>
            <a:off x="6455950" y="5534775"/>
            <a:ext cx="408000" cy="4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50" name="Google Shape;5350;p145"/>
          <p:cNvSpPr txBox="1"/>
          <p:nvPr/>
        </p:nvSpPr>
        <p:spPr>
          <a:xfrm>
            <a:off x="5735028" y="5979025"/>
            <a:ext cx="2131200" cy="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Prof-Cent Rank</a:t>
            </a:r>
            <a:r>
              <a:rPr lang="en" sz="1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       )</a:t>
            </a:r>
            <a:endParaRPr sz="15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5351" name="Google Shape;5351;p145"/>
          <p:cNvCxnSpPr/>
          <p:nvPr/>
        </p:nvCxnSpPr>
        <p:spPr>
          <a:xfrm>
            <a:off x="5824075" y="5977900"/>
            <a:ext cx="1624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5352" name="Google Shape;5352;p145"/>
          <p:cNvGrpSpPr/>
          <p:nvPr/>
        </p:nvGrpSpPr>
        <p:grpSpPr>
          <a:xfrm>
            <a:off x="7278604" y="6124180"/>
            <a:ext cx="149181" cy="126937"/>
            <a:chOff x="9097567" y="9738396"/>
            <a:chExt cx="1448358" cy="1232400"/>
          </a:xfrm>
        </p:grpSpPr>
        <p:pic>
          <p:nvPicPr>
            <p:cNvPr id="5353" name="Google Shape;5353;p145"/>
            <p:cNvPicPr preferRelativeResize="0"/>
            <p:nvPr/>
          </p:nvPicPr>
          <p:blipFill rotWithShape="1">
            <a:blip r:embed="rId7">
              <a:alphaModFix amt="30000"/>
            </a:blip>
            <a:srcRect/>
            <a:stretch/>
          </p:blipFill>
          <p:spPr>
            <a:xfrm>
              <a:off x="9097567" y="9738396"/>
              <a:ext cx="1232400" cy="1232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54" name="Google Shape;5354;p145"/>
            <p:cNvSpPr/>
            <p:nvPr/>
          </p:nvSpPr>
          <p:spPr>
            <a:xfrm>
              <a:off x="9739800" y="1002180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5" name="Google Shape;5355;p145"/>
            <p:cNvSpPr/>
            <p:nvPr/>
          </p:nvSpPr>
          <p:spPr>
            <a:xfrm>
              <a:off x="9739800" y="101527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6" name="Google Shape;5356;p145"/>
            <p:cNvSpPr/>
            <p:nvPr/>
          </p:nvSpPr>
          <p:spPr>
            <a:xfrm>
              <a:off x="9782125" y="10194713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7" name="Google Shape;5357;p145"/>
            <p:cNvSpPr/>
            <p:nvPr/>
          </p:nvSpPr>
          <p:spPr>
            <a:xfrm>
              <a:off x="9840325" y="1023523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8" name="Google Shape;5358;p145"/>
            <p:cNvSpPr/>
            <p:nvPr/>
          </p:nvSpPr>
          <p:spPr>
            <a:xfrm>
              <a:off x="9899425" y="10291150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9" name="Google Shape;5359;p145"/>
            <p:cNvSpPr/>
            <p:nvPr/>
          </p:nvSpPr>
          <p:spPr>
            <a:xfrm>
              <a:off x="9644975" y="99781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0" name="Google Shape;5360;p145"/>
            <p:cNvSpPr/>
            <p:nvPr/>
          </p:nvSpPr>
          <p:spPr>
            <a:xfrm>
              <a:off x="9641387" y="10063004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1" name="Google Shape;5361;p145"/>
            <p:cNvSpPr/>
            <p:nvPr/>
          </p:nvSpPr>
          <p:spPr>
            <a:xfrm>
              <a:off x="9701183" y="10101488"/>
              <a:ext cx="646500" cy="426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62" name="Google Shape;5362;p145"/>
          <p:cNvSpPr/>
          <p:nvPr/>
        </p:nvSpPr>
        <p:spPr>
          <a:xfrm>
            <a:off x="7232978" y="6115571"/>
            <a:ext cx="171000" cy="152100"/>
          </a:xfrm>
          <a:prstGeom prst="frame">
            <a:avLst>
              <a:gd name="adj1" fmla="val 12500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C0000"/>
              </a:solidFill>
            </a:endParaRPr>
          </a:p>
        </p:txBody>
      </p:sp>
      <p:sp>
        <p:nvSpPr>
          <p:cNvPr id="5363" name="Google Shape;5363;p145"/>
          <p:cNvSpPr txBox="1"/>
          <p:nvPr/>
        </p:nvSpPr>
        <p:spPr>
          <a:xfrm>
            <a:off x="5498184" y="5595727"/>
            <a:ext cx="591000" cy="45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25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6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6" name="Google Shape;176;p26"/>
          <p:cNvSpPr txBox="1">
            <a:spLocks noGrp="1"/>
          </p:cNvSpPr>
          <p:nvPr>
            <p:ph type="body" idx="1"/>
          </p:nvPr>
        </p:nvSpPr>
        <p:spPr>
          <a:xfrm>
            <a:off x="893700" y="1295400"/>
            <a:ext cx="7716900" cy="10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2000"/>
              <a:buFont typeface="Lato"/>
              <a:buChar char="▷"/>
            </a:pPr>
            <a:r>
              <a:rPr lang="en" sz="2000"/>
              <a:t>Enhancing the humankind progress</a:t>
            </a:r>
            <a:br>
              <a:rPr lang="en" sz="2000"/>
            </a:br>
            <a:r>
              <a:rPr lang="en" sz="2000"/>
              <a:t>with new </a:t>
            </a:r>
            <a:r>
              <a:rPr lang="en" sz="2000">
                <a:solidFill>
                  <a:srgbClr val="2185C5"/>
                </a:solidFill>
              </a:rPr>
              <a:t>intelligent</a:t>
            </a:r>
            <a:r>
              <a:rPr lang="en" sz="2000"/>
              <a:t> technologies</a:t>
            </a:r>
            <a:endParaRPr sz="2000"/>
          </a:p>
        </p:txBody>
      </p:sp>
      <p:pic>
        <p:nvPicPr>
          <p:cNvPr id="177" name="Google Shape;177;p26" descr="business-color_goal-64_icon-icons.com_53458.png"/>
          <p:cNvPicPr preferRelativeResize="0"/>
          <p:nvPr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6042799" y="971425"/>
            <a:ext cx="1371599" cy="1371601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6"/>
          <p:cNvSpPr/>
          <p:nvPr/>
        </p:nvSpPr>
        <p:spPr>
          <a:xfrm>
            <a:off x="1888700" y="2490300"/>
            <a:ext cx="981300" cy="50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185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26"/>
          <p:cNvSpPr txBox="1">
            <a:spLocks noGrp="1"/>
          </p:cNvSpPr>
          <p:nvPr>
            <p:ph type="body" idx="1"/>
          </p:nvPr>
        </p:nvSpPr>
        <p:spPr>
          <a:xfrm>
            <a:off x="2951100" y="2209800"/>
            <a:ext cx="4149600" cy="10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Tools that can afford general- or specific-domain </a:t>
            </a:r>
            <a:r>
              <a:rPr lang="en" sz="1800">
                <a:solidFill>
                  <a:srgbClr val="2185C5"/>
                </a:solidFill>
              </a:rPr>
              <a:t>tasks</a:t>
            </a:r>
            <a:r>
              <a:rPr lang="en" sz="1800"/>
              <a:t> with </a:t>
            </a:r>
            <a:r>
              <a:rPr lang="en" sz="1800">
                <a:solidFill>
                  <a:srgbClr val="2185C5"/>
                </a:solidFill>
              </a:rPr>
              <a:t>performance</a:t>
            </a:r>
            <a:r>
              <a:rPr lang="en" sz="1800"/>
              <a:t> </a:t>
            </a:r>
            <a:r>
              <a:rPr lang="en" sz="1800">
                <a:solidFill>
                  <a:srgbClr val="2185C5"/>
                </a:solidFill>
              </a:rPr>
              <a:t>close</a:t>
            </a:r>
            <a:r>
              <a:rPr lang="en" sz="1800"/>
              <a:t> or </a:t>
            </a:r>
            <a:r>
              <a:rPr lang="en" sz="1800">
                <a:solidFill>
                  <a:srgbClr val="2185C5"/>
                </a:solidFill>
              </a:rPr>
              <a:t>better</a:t>
            </a:r>
            <a:r>
              <a:rPr lang="en" sz="1800"/>
              <a:t> than humans</a:t>
            </a:r>
            <a:endParaRPr sz="1800"/>
          </a:p>
        </p:txBody>
      </p:sp>
      <p:sp>
        <p:nvSpPr>
          <p:cNvPr id="180" name="Google Shape;180;p26"/>
          <p:cNvSpPr txBox="1">
            <a:spLocks noGrp="1"/>
          </p:cNvSpPr>
          <p:nvPr>
            <p:ph type="body" idx="1"/>
          </p:nvPr>
        </p:nvSpPr>
        <p:spPr>
          <a:xfrm>
            <a:off x="893700" y="3733800"/>
            <a:ext cx="7716900" cy="10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2000"/>
              <a:buFont typeface="Lato"/>
              <a:buChar char="▷"/>
            </a:pPr>
            <a:r>
              <a:rPr lang="en" sz="2000"/>
              <a:t>Machines need of access, read and </a:t>
            </a:r>
            <a:r>
              <a:rPr lang="en" sz="2000">
                <a:solidFill>
                  <a:srgbClr val="FF9715"/>
                </a:solidFill>
              </a:rPr>
              <a:t>understand</a:t>
            </a:r>
            <a:r>
              <a:rPr lang="en" sz="2000">
                <a:solidFill>
                  <a:srgbClr val="2185C5"/>
                </a:solidFill>
              </a:rPr>
              <a:t> </a:t>
            </a:r>
            <a:r>
              <a:rPr lang="en" sz="2000"/>
              <a:t>information stored in </a:t>
            </a:r>
            <a:r>
              <a:rPr lang="en" sz="2000">
                <a:solidFill>
                  <a:srgbClr val="FF9715"/>
                </a:solidFill>
              </a:rPr>
              <a:t>data archives</a:t>
            </a:r>
            <a:endParaRPr sz="2000">
              <a:solidFill>
                <a:srgbClr val="FF9715"/>
              </a:solidFill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1888700" y="4928700"/>
            <a:ext cx="981300" cy="50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971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26"/>
          <p:cNvSpPr txBox="1">
            <a:spLocks noGrp="1"/>
          </p:cNvSpPr>
          <p:nvPr>
            <p:ph type="body" idx="1"/>
          </p:nvPr>
        </p:nvSpPr>
        <p:spPr>
          <a:xfrm>
            <a:off x="3057775" y="4521600"/>
            <a:ext cx="4149600" cy="104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The </a:t>
            </a:r>
            <a:r>
              <a:rPr lang="en" sz="1800">
                <a:solidFill>
                  <a:srgbClr val="FF9715"/>
                </a:solidFill>
              </a:rPr>
              <a:t>dominant</a:t>
            </a:r>
            <a:r>
              <a:rPr lang="en" sz="1800"/>
              <a:t> form on which information is produced every day by humans is still </a:t>
            </a:r>
            <a:r>
              <a:rPr lang="en" sz="1800">
                <a:solidFill>
                  <a:srgbClr val="FF9715"/>
                </a:solidFill>
              </a:rPr>
              <a:t>Natural Language</a:t>
            </a:r>
            <a:endParaRPr sz="1800"/>
          </a:p>
        </p:txBody>
      </p:sp>
      <p:pic>
        <p:nvPicPr>
          <p:cNvPr id="183" name="Google Shape;183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39750" y="5826650"/>
            <a:ext cx="2412837" cy="46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00700" y="5213100"/>
            <a:ext cx="819832" cy="46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00975" y="4422300"/>
            <a:ext cx="506400" cy="50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25725" y="5689124"/>
            <a:ext cx="736200" cy="73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079235" y="5804014"/>
            <a:ext cx="506400" cy="5064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8" name="Google Shape;5648;p148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39693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Benchmark</a:t>
            </a:r>
            <a:endParaRPr sz="2400"/>
          </a:p>
        </p:txBody>
      </p:sp>
      <p:sp>
        <p:nvSpPr>
          <p:cNvPr id="5649" name="Google Shape;5649;p148"/>
          <p:cNvSpPr txBox="1">
            <a:spLocks noGrp="1"/>
          </p:cNvSpPr>
          <p:nvPr>
            <p:ph type="body" idx="1"/>
          </p:nvPr>
        </p:nvSpPr>
        <p:spPr>
          <a:xfrm>
            <a:off x="893700" y="1364625"/>
            <a:ext cx="7800300" cy="198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2000"/>
              <a:buFont typeface="Lato"/>
              <a:buChar char="▷"/>
            </a:pPr>
            <a:r>
              <a:rPr lang="en" sz="2000">
                <a:solidFill>
                  <a:srgbClr val="000000"/>
                </a:solidFill>
              </a:rPr>
              <a:t>TU Dataset</a:t>
            </a:r>
            <a:r>
              <a:rPr lang="en" sz="2000"/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(Berendsen, DBWIR’13)</a:t>
            </a:r>
            <a:endParaRPr sz="15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~31K documents (</a:t>
            </a:r>
            <a:r>
              <a:rPr lang="en" sz="2000" i="1"/>
              <a:t>largest available</a:t>
            </a:r>
            <a:r>
              <a:rPr lang="en" sz="2000"/>
              <a:t>)</a:t>
            </a:r>
            <a:endParaRPr sz="2000"/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~1K researchers</a:t>
            </a:r>
            <a:endParaRPr sz="2000"/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~1K test queries</a:t>
            </a:r>
            <a:endParaRPr sz="2000"/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Human-assessed Ground-Truth</a:t>
            </a:r>
            <a:endParaRPr sz="2000"/>
          </a:p>
        </p:txBody>
      </p:sp>
      <p:sp>
        <p:nvSpPr>
          <p:cNvPr id="5650" name="Google Shape;5650;p148"/>
          <p:cNvSpPr txBox="1">
            <a:spLocks noGrp="1"/>
          </p:cNvSpPr>
          <p:nvPr>
            <p:ph type="body" idx="1"/>
          </p:nvPr>
        </p:nvSpPr>
        <p:spPr>
          <a:xfrm>
            <a:off x="893700" y="3498225"/>
            <a:ext cx="7800300" cy="27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2000"/>
              <a:buFont typeface="Lato"/>
              <a:buChar char="▷"/>
            </a:pPr>
            <a:r>
              <a:rPr lang="en" sz="2000"/>
              <a:t>Other systems</a:t>
            </a:r>
            <a:endParaRPr sz="2000"/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000"/>
              <a:buChar char="○"/>
            </a:pPr>
            <a:r>
              <a:rPr lang="en" sz="2000">
                <a:solidFill>
                  <a:srgbClr val="6AA84F"/>
                </a:solidFill>
              </a:rPr>
              <a:t>JM Model</a:t>
            </a:r>
            <a:r>
              <a:rPr lang="en" sz="20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(Balog, SIGIR’06)</a:t>
            </a:r>
            <a:endParaRPr sz="15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371600" marR="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Based on Frequency statistics between (Author, Keywords)</a:t>
            </a:r>
            <a:endParaRPr sz="1800"/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9715"/>
              </a:buClr>
              <a:buSzPts val="2000"/>
              <a:buChar char="○"/>
            </a:pPr>
            <a:r>
              <a:rPr lang="en" sz="2000">
                <a:solidFill>
                  <a:srgbClr val="FF9715"/>
                </a:solidFill>
              </a:rPr>
              <a:t>Log-Linear</a:t>
            </a:r>
            <a:r>
              <a:rPr lang="en" sz="20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1500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(Van Gysel, WWW’16)</a:t>
            </a:r>
            <a:endParaRPr sz="1500"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1371600" marR="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Based Deep Learning (each author’s profile is represented with an embedding vector)</a:t>
            </a:r>
            <a:endParaRPr sz="1800"/>
          </a:p>
          <a:p>
            <a: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Ensamble</a:t>
            </a:r>
            <a:endParaRPr sz="2000"/>
          </a:p>
          <a:p>
            <a:pPr marL="1371600" marR="0" lvl="2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lang="en" sz="1800"/>
              <a:t>Product Reciprocal Rank between </a:t>
            </a:r>
            <a:r>
              <a:rPr lang="en" sz="2000">
                <a:solidFill>
                  <a:srgbClr val="6AA84F"/>
                </a:solidFill>
              </a:rPr>
              <a:t>JM Model</a:t>
            </a:r>
            <a:r>
              <a:rPr lang="en" sz="2000"/>
              <a:t> and </a:t>
            </a:r>
            <a:r>
              <a:rPr lang="en" sz="2000">
                <a:solidFill>
                  <a:srgbClr val="E69138"/>
                </a:solidFill>
              </a:rPr>
              <a:t>Log-Linear</a:t>
            </a:r>
            <a:endParaRPr sz="180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55" name="Google Shape;5655;p149"/>
          <p:cNvGrpSpPr/>
          <p:nvPr/>
        </p:nvGrpSpPr>
        <p:grpSpPr>
          <a:xfrm>
            <a:off x="357542" y="3739368"/>
            <a:ext cx="1475118" cy="677908"/>
            <a:chOff x="561025" y="401913"/>
            <a:chExt cx="2481275" cy="1140300"/>
          </a:xfrm>
        </p:grpSpPr>
        <p:grpSp>
          <p:nvGrpSpPr>
            <p:cNvPr id="5656" name="Google Shape;5656;p149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5657" name="Google Shape;5657;p149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5658" name="Google Shape;5658;p149"/>
              <p:cNvPicPr preferRelativeResize="0"/>
              <p:nvPr/>
            </p:nvPicPr>
            <p:blipFill rotWithShape="1">
              <a:blip r:embed="rId3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659" name="Google Shape;5659;p149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5660" name="Google Shape;5660;p149"/>
            <p:cNvPicPr preferRelativeResize="0"/>
            <p:nvPr/>
          </p:nvPicPr>
          <p:blipFill rotWithShape="1">
            <a:blip r:embed="rId3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661" name="Google Shape;5661;p149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39693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Results</a:t>
            </a:r>
            <a:endParaRPr sz="2400"/>
          </a:p>
        </p:txBody>
      </p:sp>
      <p:graphicFrame>
        <p:nvGraphicFramePr>
          <p:cNvPr id="5662" name="Google Shape;5662;p149"/>
          <p:cNvGraphicFramePr/>
          <p:nvPr/>
        </p:nvGraphicFramePr>
        <p:xfrm>
          <a:off x="250950" y="2324100"/>
          <a:ext cx="8679150" cy="1981050"/>
        </p:xfrm>
        <a:graphic>
          <a:graphicData uri="http://schemas.openxmlformats.org/drawingml/2006/table">
            <a:tbl>
              <a:tblPr>
                <a:noFill/>
                <a:tableStyleId>{90EC434D-4255-4E1C-88A5-F4EC16D0F1AC}</a:tableStyleId>
              </a:tblPr>
              <a:tblGrid>
                <a:gridCol w="142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1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1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1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Method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MAP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MRR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P@5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P@10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NDCG@100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JM Model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0.253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0.302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0.108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0.081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0.394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Log-Linear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0.287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0.363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0.134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0.092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0.425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Ensamble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0.331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0.402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0.156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0.105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0.477</a:t>
                      </a: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0.385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0.459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0.163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0.105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rgbClr val="677480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0.513</a:t>
                      </a:r>
                      <a:endParaRPr b="1">
                        <a:solidFill>
                          <a:srgbClr val="677480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97A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663" name="Google Shape;5663;p149"/>
          <p:cNvSpPr txBox="1"/>
          <p:nvPr/>
        </p:nvSpPr>
        <p:spPr>
          <a:xfrm>
            <a:off x="1994150" y="4438925"/>
            <a:ext cx="801900" cy="369300"/>
          </a:xfrm>
          <a:prstGeom prst="rect">
            <a:avLst/>
          </a:prstGeom>
          <a:solidFill>
            <a:srgbClr val="0097A7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+5.4%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5664" name="Google Shape;5664;p149"/>
          <p:cNvSpPr txBox="1"/>
          <p:nvPr/>
        </p:nvSpPr>
        <p:spPr>
          <a:xfrm>
            <a:off x="3441950" y="4438925"/>
            <a:ext cx="801900" cy="369300"/>
          </a:xfrm>
          <a:prstGeom prst="rect">
            <a:avLst/>
          </a:prstGeom>
          <a:solidFill>
            <a:srgbClr val="0097A7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+5.7%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5665" name="Google Shape;5665;p149"/>
          <p:cNvSpPr txBox="1"/>
          <p:nvPr/>
        </p:nvSpPr>
        <p:spPr>
          <a:xfrm>
            <a:off x="4965950" y="4438925"/>
            <a:ext cx="801900" cy="369300"/>
          </a:xfrm>
          <a:prstGeom prst="rect">
            <a:avLst/>
          </a:prstGeom>
          <a:solidFill>
            <a:srgbClr val="0097A7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+0.7%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5666" name="Google Shape;5666;p149"/>
          <p:cNvSpPr txBox="1"/>
          <p:nvPr/>
        </p:nvSpPr>
        <p:spPr>
          <a:xfrm>
            <a:off x="7829898" y="4438925"/>
            <a:ext cx="801900" cy="369300"/>
          </a:xfrm>
          <a:prstGeom prst="rect">
            <a:avLst/>
          </a:prstGeom>
          <a:solidFill>
            <a:srgbClr val="0097A7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+3.6%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1" name="Google Shape;5671;p150"/>
          <p:cNvSpPr/>
          <p:nvPr/>
        </p:nvSpPr>
        <p:spPr>
          <a:xfrm>
            <a:off x="3302575" y="1591225"/>
            <a:ext cx="2565600" cy="421800"/>
          </a:xfrm>
          <a:prstGeom prst="rect">
            <a:avLst/>
          </a:prstGeom>
          <a:noFill/>
          <a:ln w="28575" cap="flat" cmpd="sng">
            <a:solidFill>
              <a:srgbClr val="0097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97A7"/>
              </a:solidFill>
            </a:endParaRPr>
          </a:p>
        </p:txBody>
      </p:sp>
      <p:pic>
        <p:nvPicPr>
          <p:cNvPr id="5672" name="Google Shape;5672;p150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5868250" y="370625"/>
            <a:ext cx="1139200" cy="116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3" name="Google Shape;5673;p150"/>
          <p:cNvPicPr preferRelativeResize="0"/>
          <p:nvPr/>
        </p:nvPicPr>
        <p:blipFill rotWithShape="1">
          <a:blip r:embed="rId4">
            <a:alphaModFix/>
          </a:blip>
          <a:srcRect t="23136"/>
          <a:stretch/>
        </p:blipFill>
        <p:spPr>
          <a:xfrm>
            <a:off x="1743013" y="2186926"/>
            <a:ext cx="5657976" cy="2459851"/>
          </a:xfrm>
          <a:prstGeom prst="rect">
            <a:avLst/>
          </a:prstGeom>
          <a:noFill/>
          <a:ln>
            <a:noFill/>
          </a:ln>
        </p:spPr>
      </p:pic>
      <p:sp>
        <p:nvSpPr>
          <p:cNvPr id="5674" name="Google Shape;5674;p150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48990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Indexing Experts from</a:t>
            </a:r>
            <a:br>
              <a:rPr lang="en"/>
            </a:br>
            <a:r>
              <a:rPr lang="en"/>
              <a:t>the University of Pisa</a:t>
            </a:r>
            <a:endParaRPr sz="2400"/>
          </a:p>
        </p:txBody>
      </p:sp>
      <p:sp>
        <p:nvSpPr>
          <p:cNvPr id="5675" name="Google Shape;5675;p150"/>
          <p:cNvSpPr txBox="1">
            <a:spLocks noGrp="1"/>
          </p:cNvSpPr>
          <p:nvPr>
            <p:ph type="body" idx="1"/>
          </p:nvPr>
        </p:nvSpPr>
        <p:spPr>
          <a:xfrm>
            <a:off x="893700" y="4565025"/>
            <a:ext cx="7800300" cy="23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Lato"/>
              <a:buChar char="▷"/>
            </a:pPr>
            <a:r>
              <a:rPr lang="en" sz="2000"/>
              <a:t>~1.5K Authors</a:t>
            </a:r>
            <a:endParaRPr sz="2000"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~65K Documents (papers’ abstracts)</a:t>
            </a:r>
            <a:endParaRPr sz="2000"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~35K Research Topics </a:t>
            </a:r>
            <a:endParaRPr sz="2000"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More than 1K queries and ~2K profiles view in few months</a:t>
            </a:r>
            <a:endParaRPr sz="2000"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Currently used by UniPi’s Technological Transfer Office</a:t>
            </a:r>
            <a:endParaRPr sz="2000"/>
          </a:p>
        </p:txBody>
      </p:sp>
      <p:sp>
        <p:nvSpPr>
          <p:cNvPr id="5676" name="Google Shape;5676;p150"/>
          <p:cNvSpPr txBox="1"/>
          <p:nvPr/>
        </p:nvSpPr>
        <p:spPr>
          <a:xfrm rot="-704">
            <a:off x="2840794" y="1666678"/>
            <a:ext cx="14649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434343"/>
                </a:solidFill>
                <a:latin typeface="Lato"/>
                <a:ea typeface="Lato"/>
                <a:cs typeface="Lato"/>
                <a:sym typeface="Lato"/>
              </a:rPr>
              <a:t>URL:</a:t>
            </a:r>
            <a:endParaRPr sz="1500">
              <a:solidFill>
                <a:srgbClr val="4343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677" name="Google Shape;5677;p150"/>
          <p:cNvSpPr txBox="1"/>
          <p:nvPr/>
        </p:nvSpPr>
        <p:spPr>
          <a:xfrm rot="-422">
            <a:off x="3602800" y="1666675"/>
            <a:ext cx="2442300" cy="3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97A7"/>
                </a:solidFill>
                <a:latin typeface="Raleway"/>
                <a:ea typeface="Raleway"/>
                <a:cs typeface="Raleway"/>
                <a:sym typeface="Raleway"/>
              </a:rPr>
              <a:t>https://wiser.mkapp.it</a:t>
            </a:r>
            <a:endParaRPr sz="1500">
              <a:solidFill>
                <a:srgbClr val="0097A7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5678" name="Google Shape;5678;p150"/>
          <p:cNvGrpSpPr/>
          <p:nvPr/>
        </p:nvGrpSpPr>
        <p:grpSpPr>
          <a:xfrm>
            <a:off x="4387425" y="1884971"/>
            <a:ext cx="232800" cy="345104"/>
            <a:chOff x="4235025" y="1884971"/>
            <a:chExt cx="232800" cy="345104"/>
          </a:xfrm>
        </p:grpSpPr>
        <p:sp>
          <p:nvSpPr>
            <p:cNvPr id="5679" name="Google Shape;5679;p150"/>
            <p:cNvSpPr/>
            <p:nvPr/>
          </p:nvSpPr>
          <p:spPr>
            <a:xfrm rot="10800000">
              <a:off x="4253900" y="1971176"/>
              <a:ext cx="199800" cy="25890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8575" cap="flat" cmpd="sng">
              <a:solidFill>
                <a:srgbClr val="0097A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0" name="Google Shape;5680;p150"/>
            <p:cNvSpPr/>
            <p:nvPr/>
          </p:nvSpPr>
          <p:spPr>
            <a:xfrm>
              <a:off x="4235025" y="1884971"/>
              <a:ext cx="232800" cy="113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85" name="Google Shape;5685;p151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5868250" y="370625"/>
            <a:ext cx="1139200" cy="1163125"/>
          </a:xfrm>
          <a:prstGeom prst="rect">
            <a:avLst/>
          </a:prstGeom>
          <a:noFill/>
          <a:ln>
            <a:noFill/>
          </a:ln>
        </p:spPr>
      </p:pic>
      <p:sp>
        <p:nvSpPr>
          <p:cNvPr id="5686" name="Google Shape;5686;p151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48990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Indexing Experts from</a:t>
            </a:r>
            <a:br>
              <a:rPr lang="en"/>
            </a:br>
            <a:r>
              <a:rPr lang="en"/>
              <a:t>the University of Pisa</a:t>
            </a:r>
            <a:endParaRPr sz="2400"/>
          </a:p>
        </p:txBody>
      </p:sp>
      <p:sp>
        <p:nvSpPr>
          <p:cNvPr id="5687" name="Google Shape;5687;p15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88" name="Google Shape;5688;p1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863909"/>
            <a:ext cx="9143999" cy="58921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89" name="Google Shape;5689;p151"/>
          <p:cNvGrpSpPr/>
          <p:nvPr/>
        </p:nvGrpSpPr>
        <p:grpSpPr>
          <a:xfrm>
            <a:off x="3668077" y="53277"/>
            <a:ext cx="1807857" cy="830823"/>
            <a:chOff x="561025" y="401913"/>
            <a:chExt cx="2481275" cy="1140300"/>
          </a:xfrm>
        </p:grpSpPr>
        <p:grpSp>
          <p:nvGrpSpPr>
            <p:cNvPr id="5690" name="Google Shape;5690;p151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5691" name="Google Shape;5691;p151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5692" name="Google Shape;5692;p151"/>
              <p:cNvPicPr preferRelativeResize="0"/>
              <p:nvPr/>
            </p:nvPicPr>
            <p:blipFill rotWithShape="1">
              <a:blip r:embed="rId5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693" name="Google Shape;5693;p151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5694" name="Google Shape;5694;p151"/>
            <p:cNvPicPr preferRelativeResize="0"/>
            <p:nvPr/>
          </p:nvPicPr>
          <p:blipFill rotWithShape="1">
            <a:blip r:embed="rId5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9" name="Google Shape;5699;p152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5868250" y="370625"/>
            <a:ext cx="1139200" cy="1163125"/>
          </a:xfrm>
          <a:prstGeom prst="rect">
            <a:avLst/>
          </a:prstGeom>
          <a:noFill/>
          <a:ln>
            <a:noFill/>
          </a:ln>
        </p:spPr>
      </p:pic>
      <p:sp>
        <p:nvSpPr>
          <p:cNvPr id="5700" name="Google Shape;5700;p152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48990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Indexing Experts from</a:t>
            </a:r>
            <a:br>
              <a:rPr lang="en"/>
            </a:br>
            <a:r>
              <a:rPr lang="en"/>
              <a:t>the University of Pisa</a:t>
            </a:r>
            <a:endParaRPr sz="2400"/>
          </a:p>
        </p:txBody>
      </p:sp>
      <p:sp>
        <p:nvSpPr>
          <p:cNvPr id="5701" name="Google Shape;5701;p1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702" name="Google Shape;5702;p1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0" y="1666217"/>
            <a:ext cx="9144001" cy="35255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03" name="Google Shape;5703;p152"/>
          <p:cNvGrpSpPr/>
          <p:nvPr/>
        </p:nvGrpSpPr>
        <p:grpSpPr>
          <a:xfrm>
            <a:off x="3668077" y="434277"/>
            <a:ext cx="1807857" cy="830823"/>
            <a:chOff x="561025" y="401913"/>
            <a:chExt cx="2481275" cy="1140300"/>
          </a:xfrm>
        </p:grpSpPr>
        <p:grpSp>
          <p:nvGrpSpPr>
            <p:cNvPr id="5704" name="Google Shape;5704;p152"/>
            <p:cNvGrpSpPr/>
            <p:nvPr/>
          </p:nvGrpSpPr>
          <p:grpSpPr>
            <a:xfrm>
              <a:off x="933525" y="401913"/>
              <a:ext cx="2108775" cy="1140300"/>
              <a:chOff x="-66600" y="-727825"/>
              <a:chExt cx="2108775" cy="1140300"/>
            </a:xfrm>
          </p:grpSpPr>
          <p:sp>
            <p:nvSpPr>
              <p:cNvPr id="5705" name="Google Shape;5705;p152"/>
              <p:cNvSpPr/>
              <p:nvPr/>
            </p:nvSpPr>
            <p:spPr>
              <a:xfrm>
                <a:off x="-66600" y="-727825"/>
                <a:ext cx="2032500" cy="11403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5706" name="Google Shape;5706;p152"/>
              <p:cNvPicPr preferRelativeResize="0"/>
              <p:nvPr/>
            </p:nvPicPr>
            <p:blipFill rotWithShape="1">
              <a:blip r:embed="rId5">
                <a:alphaModFix/>
              </a:blip>
              <a:srcRect l="26900"/>
              <a:stretch/>
            </p:blipFill>
            <p:spPr>
              <a:xfrm>
                <a:off x="57225" y="-507000"/>
                <a:ext cx="1737075" cy="7721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707" name="Google Shape;5707;p152"/>
              <p:cNvSpPr/>
              <p:nvPr/>
            </p:nvSpPr>
            <p:spPr>
              <a:xfrm>
                <a:off x="-38025" y="55850"/>
                <a:ext cx="2080200" cy="257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5708" name="Google Shape;5708;p152"/>
            <p:cNvPicPr preferRelativeResize="0"/>
            <p:nvPr/>
          </p:nvPicPr>
          <p:blipFill rotWithShape="1">
            <a:blip r:embed="rId5">
              <a:alphaModFix/>
            </a:blip>
            <a:srcRect r="72699"/>
            <a:stretch/>
          </p:blipFill>
          <p:spPr>
            <a:xfrm>
              <a:off x="561025" y="500275"/>
              <a:ext cx="648725" cy="7721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7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27"/>
          <p:cNvSpPr txBox="1">
            <a:spLocks noGrp="1"/>
          </p:cNvSpPr>
          <p:nvPr>
            <p:ph type="body" idx="1"/>
          </p:nvPr>
        </p:nvSpPr>
        <p:spPr>
          <a:xfrm>
            <a:off x="0" y="1295400"/>
            <a:ext cx="91440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500" b="1"/>
              <a:t>Text Understanding</a:t>
            </a:r>
            <a:endParaRPr sz="2500" b="1"/>
          </a:p>
        </p:txBody>
      </p:sp>
      <p:sp>
        <p:nvSpPr>
          <p:cNvPr id="194" name="Google Shape;194;p27"/>
          <p:cNvSpPr txBox="1"/>
          <p:nvPr/>
        </p:nvSpPr>
        <p:spPr>
          <a:xfrm>
            <a:off x="1247400" y="2606375"/>
            <a:ext cx="3312900" cy="5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Easy</a:t>
            </a: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for </a:t>
            </a:r>
            <a:r>
              <a:rPr lang="en" sz="2000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humans</a:t>
            </a:r>
            <a:endParaRPr sz="2000"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95" name="Google Shape;19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100" y="3252275"/>
            <a:ext cx="1478950" cy="147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01050" y="2431675"/>
            <a:ext cx="643125" cy="833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74775" y="3252275"/>
            <a:ext cx="1308375" cy="139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96850" y="2526937"/>
            <a:ext cx="643125" cy="643125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7"/>
          <p:cNvSpPr txBox="1"/>
          <p:nvPr/>
        </p:nvSpPr>
        <p:spPr>
          <a:xfrm>
            <a:off x="5438400" y="2606375"/>
            <a:ext cx="2359800" cy="5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Hard</a:t>
            </a: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for </a:t>
            </a:r>
            <a:r>
              <a:rPr lang="en" sz="20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machines</a:t>
            </a:r>
            <a:endParaRPr sz="20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00" name="Google Shape;200;p27"/>
          <p:cNvPicPr preferRelativeResize="0"/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7243375" y="3212775"/>
            <a:ext cx="451063" cy="56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7"/>
          <p:cNvPicPr preferRelativeResize="0"/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5239950" y="3481250"/>
            <a:ext cx="451063" cy="56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7"/>
          <p:cNvPicPr preferRelativeResize="0"/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7395775" y="3966900"/>
            <a:ext cx="451063" cy="56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28"/>
          <p:cNvPicPr preferRelativeResize="0"/>
          <p:nvPr/>
        </p:nvPicPr>
        <p:blipFill rotWithShape="1">
          <a:blip r:embed="rId3">
            <a:alphaModFix amt="20000"/>
          </a:blip>
          <a:srcRect r="8692" b="32723"/>
          <a:stretch/>
        </p:blipFill>
        <p:spPr>
          <a:xfrm>
            <a:off x="5140226" y="4064925"/>
            <a:ext cx="4014325" cy="2699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8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9" name="Google Shape;209;p28"/>
          <p:cNvSpPr txBox="1">
            <a:spLocks noGrp="1"/>
          </p:cNvSpPr>
          <p:nvPr>
            <p:ph type="body" idx="1"/>
          </p:nvPr>
        </p:nvSpPr>
        <p:spPr>
          <a:xfrm>
            <a:off x="0" y="1295400"/>
            <a:ext cx="91440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500" b="1"/>
              <a:t>Text Understanding</a:t>
            </a:r>
            <a:endParaRPr sz="2500" b="1"/>
          </a:p>
        </p:txBody>
      </p:sp>
      <p:pic>
        <p:nvPicPr>
          <p:cNvPr id="210" name="Google Shape;210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2250" y="2752875"/>
            <a:ext cx="911900" cy="91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8"/>
          <p:cNvSpPr txBox="1"/>
          <p:nvPr/>
        </p:nvSpPr>
        <p:spPr>
          <a:xfrm>
            <a:off x="-379750" y="2054477"/>
            <a:ext cx="9144000" cy="5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i="1" dirty="0">
                <a:solidFill>
                  <a:srgbClr val="677480"/>
                </a:solidFill>
                <a:latin typeface="Corsiva"/>
                <a:ea typeface="Corsiva"/>
                <a:cs typeface="Corsiva"/>
                <a:sym typeface="Corsiva"/>
              </a:rPr>
              <a:t>Leonardo is the scientist who painted  Mona Lisa</a:t>
            </a:r>
            <a:endParaRPr sz="2500" i="1" dirty="0">
              <a:solidFill>
                <a:srgbClr val="677480"/>
              </a:solidFill>
              <a:latin typeface="Corsiva"/>
              <a:ea typeface="Corsiva"/>
              <a:cs typeface="Corsiva"/>
              <a:sym typeface="Corsiva"/>
            </a:endParaRPr>
          </a:p>
        </p:txBody>
      </p:sp>
      <p:pic>
        <p:nvPicPr>
          <p:cNvPr id="212" name="Google Shape;212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19066" y="3664775"/>
            <a:ext cx="847338" cy="847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8"/>
          <p:cNvSpPr txBox="1"/>
          <p:nvPr/>
        </p:nvSpPr>
        <p:spPr>
          <a:xfrm>
            <a:off x="1800698" y="4511350"/>
            <a:ext cx="1617900" cy="4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Leonardo da Vinci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4" name="Google Shape;214;p28"/>
          <p:cNvSpPr txBox="1"/>
          <p:nvPr/>
        </p:nvSpPr>
        <p:spPr>
          <a:xfrm>
            <a:off x="5768900" y="4505261"/>
            <a:ext cx="2080800" cy="42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Mona Lisa (painting)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15" name="Google Shape;215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48864" y="3654785"/>
            <a:ext cx="568505" cy="847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8"/>
          <p:cNvSpPr/>
          <p:nvPr/>
        </p:nvSpPr>
        <p:spPr>
          <a:xfrm>
            <a:off x="983561" y="2152525"/>
            <a:ext cx="1251847" cy="422100"/>
          </a:xfrm>
          <a:prstGeom prst="rect">
            <a:avLst/>
          </a:prstGeom>
          <a:noFill/>
          <a:ln w="2857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69138"/>
              </a:solidFill>
            </a:endParaRPr>
          </a:p>
        </p:txBody>
      </p:sp>
      <p:cxnSp>
        <p:nvCxnSpPr>
          <p:cNvPr id="217" name="Google Shape;217;p28"/>
          <p:cNvCxnSpPr>
            <a:cxnSpLocks/>
            <a:stCxn id="216" idx="2"/>
            <a:endCxn id="212" idx="0"/>
          </p:cNvCxnSpPr>
          <p:nvPr/>
        </p:nvCxnSpPr>
        <p:spPr>
          <a:xfrm>
            <a:off x="1609485" y="2574625"/>
            <a:ext cx="933250" cy="1090150"/>
          </a:xfrm>
          <a:prstGeom prst="straightConnector1">
            <a:avLst/>
          </a:prstGeom>
          <a:noFill/>
          <a:ln w="28575" cap="flat" cmpd="sng">
            <a:solidFill>
              <a:srgbClr val="E69138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8" name="Google Shape;218;p28"/>
          <p:cNvSpPr/>
          <p:nvPr/>
        </p:nvSpPr>
        <p:spPr>
          <a:xfrm>
            <a:off x="5971799" y="2142075"/>
            <a:ext cx="1611269" cy="422100"/>
          </a:xfrm>
          <a:prstGeom prst="rect">
            <a:avLst/>
          </a:prstGeom>
          <a:noFill/>
          <a:ln w="2857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E69138"/>
              </a:solidFill>
            </a:endParaRPr>
          </a:p>
        </p:txBody>
      </p:sp>
      <p:cxnSp>
        <p:nvCxnSpPr>
          <p:cNvPr id="219" name="Google Shape;219;p28"/>
          <p:cNvCxnSpPr/>
          <p:nvPr/>
        </p:nvCxnSpPr>
        <p:spPr>
          <a:xfrm>
            <a:off x="6593646" y="2574625"/>
            <a:ext cx="0" cy="1002300"/>
          </a:xfrm>
          <a:prstGeom prst="straightConnector1">
            <a:avLst/>
          </a:prstGeom>
          <a:noFill/>
          <a:ln w="28575" cap="flat" cmpd="sng">
            <a:solidFill>
              <a:srgbClr val="E69138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220" name="Google Shape;220;p28" descr="188233-numbers.png"/>
          <p:cNvPicPr preferRelativeResize="0"/>
          <p:nvPr/>
        </p:nvPicPr>
        <p:blipFill rotWithShape="1">
          <a:blip r:embed="rId7">
            <a:alphaModFix amt="30000"/>
          </a:blip>
          <a:srcRect r="68705" b="67187"/>
          <a:stretch/>
        </p:blipFill>
        <p:spPr>
          <a:xfrm>
            <a:off x="2235413" y="5225198"/>
            <a:ext cx="1201975" cy="1184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8"/>
          <p:cNvSpPr txBox="1"/>
          <p:nvPr/>
        </p:nvSpPr>
        <p:spPr>
          <a:xfrm>
            <a:off x="3425825" y="5591050"/>
            <a:ext cx="4582200" cy="8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Map ambiguous words into the </a:t>
            </a:r>
            <a:r>
              <a:rPr lang="en">
                <a:solidFill>
                  <a:srgbClr val="E69138"/>
                </a:solidFill>
                <a:latin typeface="Lato"/>
                <a:ea typeface="Lato"/>
                <a:cs typeface="Lato"/>
                <a:sym typeface="Lato"/>
              </a:rPr>
              <a:t>real-world </a:t>
            </a:r>
            <a:r>
              <a:rPr lang="en">
                <a:solidFill>
                  <a:srgbClr val="FF9715"/>
                </a:solidFill>
                <a:latin typeface="Lato"/>
                <a:ea typeface="Lato"/>
                <a:cs typeface="Lato"/>
                <a:sym typeface="Lato"/>
              </a:rPr>
              <a:t>entities</a:t>
            </a:r>
            <a:b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they refer to as well as </a:t>
            </a:r>
            <a:r>
              <a:rPr lang="en" i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contextualize</a:t>
            </a: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them together</a:t>
            </a:r>
            <a:b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with </a:t>
            </a:r>
            <a:r>
              <a:rPr lang="en">
                <a:solidFill>
                  <a:srgbClr val="E69138"/>
                </a:solidFill>
                <a:latin typeface="Lato"/>
                <a:ea typeface="Lato"/>
                <a:cs typeface="Lato"/>
                <a:sym typeface="Lato"/>
              </a:rPr>
              <a:t>related</a:t>
            </a: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entities</a:t>
            </a:r>
            <a:endParaRPr>
              <a:solidFill>
                <a:srgbClr val="FF9715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22" name="Google Shape;222;p2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65692" y="2932738"/>
            <a:ext cx="642398" cy="481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8"/>
          <p:cNvPicPr preferRelativeResize="0"/>
          <p:nvPr/>
        </p:nvPicPr>
        <p:blipFill>
          <a:blip r:embed="rId9">
            <a:alphaModFix amt="60000"/>
          </a:blip>
          <a:stretch>
            <a:fillRect/>
          </a:stretch>
        </p:blipFill>
        <p:spPr>
          <a:xfrm>
            <a:off x="411999" y="2960821"/>
            <a:ext cx="453699" cy="453699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8"/>
          <p:cNvSpPr txBox="1"/>
          <p:nvPr/>
        </p:nvSpPr>
        <p:spPr>
          <a:xfrm>
            <a:off x="531162" y="3339488"/>
            <a:ext cx="976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Science</a:t>
            </a:r>
            <a:endParaRPr sz="1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5" name="Google Shape;225;p28"/>
          <p:cNvSpPr txBox="1"/>
          <p:nvPr/>
        </p:nvSpPr>
        <p:spPr>
          <a:xfrm>
            <a:off x="531225" y="4620125"/>
            <a:ext cx="976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Cartography</a:t>
            </a:r>
            <a:endParaRPr sz="1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26" name="Google Shape;226;p2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40413" y="4269598"/>
            <a:ext cx="779519" cy="422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782560" y="4620125"/>
            <a:ext cx="453711" cy="569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8"/>
          <p:cNvSpPr txBox="1"/>
          <p:nvPr/>
        </p:nvSpPr>
        <p:spPr>
          <a:xfrm>
            <a:off x="3510837" y="5161717"/>
            <a:ext cx="976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Art</a:t>
            </a:r>
            <a:endParaRPr sz="1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29" name="Google Shape;229;p28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296225" y="3009525"/>
            <a:ext cx="568500" cy="379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8"/>
          <p:cNvSpPr txBox="1"/>
          <p:nvPr/>
        </p:nvSpPr>
        <p:spPr>
          <a:xfrm>
            <a:off x="3090925" y="3377717"/>
            <a:ext cx="976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Italy</a:t>
            </a:r>
            <a:endParaRPr sz="1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31" name="Google Shape;231;p28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658900" y="2771625"/>
            <a:ext cx="453700" cy="72592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8"/>
          <p:cNvSpPr txBox="1"/>
          <p:nvPr/>
        </p:nvSpPr>
        <p:spPr>
          <a:xfrm>
            <a:off x="7447425" y="3412092"/>
            <a:ext cx="976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Renaissance</a:t>
            </a:r>
            <a:endParaRPr sz="1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33" name="Google Shape;233;p28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583077" y="4954552"/>
            <a:ext cx="568499" cy="426378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8"/>
          <p:cNvSpPr txBox="1"/>
          <p:nvPr/>
        </p:nvSpPr>
        <p:spPr>
          <a:xfrm>
            <a:off x="7397350" y="5331063"/>
            <a:ext cx="976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Florence</a:t>
            </a:r>
            <a:endParaRPr sz="1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35" name="Google Shape;235;p2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799425" y="4064926"/>
            <a:ext cx="847326" cy="444832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8"/>
          <p:cNvSpPr txBox="1"/>
          <p:nvPr/>
        </p:nvSpPr>
        <p:spPr>
          <a:xfrm>
            <a:off x="4730037" y="4475917"/>
            <a:ext cx="976800" cy="2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Louvre</a:t>
            </a:r>
            <a:endParaRPr sz="1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37" name="Google Shape;237;p28"/>
          <p:cNvCxnSpPr/>
          <p:nvPr/>
        </p:nvCxnSpPr>
        <p:spPr>
          <a:xfrm rot="10800000">
            <a:off x="1664850" y="3466700"/>
            <a:ext cx="200400" cy="221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8" name="Google Shape;238;p28"/>
          <p:cNvCxnSpPr/>
          <p:nvPr/>
        </p:nvCxnSpPr>
        <p:spPr>
          <a:xfrm flipH="1">
            <a:off x="1530000" y="3994375"/>
            <a:ext cx="316500" cy="200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9" name="Google Shape;239;p28"/>
          <p:cNvCxnSpPr/>
          <p:nvPr/>
        </p:nvCxnSpPr>
        <p:spPr>
          <a:xfrm rot="10800000" flipH="1">
            <a:off x="3133700" y="3624950"/>
            <a:ext cx="189900" cy="158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40" name="Google Shape;240;p28"/>
          <p:cNvCxnSpPr/>
          <p:nvPr/>
        </p:nvCxnSpPr>
        <p:spPr>
          <a:xfrm>
            <a:off x="3344725" y="4374200"/>
            <a:ext cx="263700" cy="274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41" name="Google Shape;241;p28"/>
          <p:cNvCxnSpPr/>
          <p:nvPr/>
        </p:nvCxnSpPr>
        <p:spPr>
          <a:xfrm rot="10800000">
            <a:off x="5813675" y="4237025"/>
            <a:ext cx="327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42" name="Google Shape;242;p28"/>
          <p:cNvCxnSpPr/>
          <p:nvPr/>
        </p:nvCxnSpPr>
        <p:spPr>
          <a:xfrm rot="10800000" flipH="1">
            <a:off x="7026925" y="3287525"/>
            <a:ext cx="422100" cy="263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43" name="Google Shape;243;p28"/>
          <p:cNvCxnSpPr/>
          <p:nvPr/>
        </p:nvCxnSpPr>
        <p:spPr>
          <a:xfrm>
            <a:off x="7121900" y="4922825"/>
            <a:ext cx="295500" cy="168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8" name="Google Shape;248;p29"/>
          <p:cNvCxnSpPr>
            <a:stCxn id="249" idx="3"/>
            <a:endCxn id="250" idx="1"/>
          </p:cNvCxnSpPr>
          <p:nvPr/>
        </p:nvCxnSpPr>
        <p:spPr>
          <a:xfrm flipH="1">
            <a:off x="2792525" y="2353125"/>
            <a:ext cx="4550700" cy="2071200"/>
          </a:xfrm>
          <a:prstGeom prst="bentConnector5">
            <a:avLst>
              <a:gd name="adj1" fmla="val -5233"/>
              <a:gd name="adj2" fmla="val 45671"/>
              <a:gd name="adj3" fmla="val 115225"/>
            </a:avLst>
          </a:prstGeom>
          <a:noFill/>
          <a:ln w="28575" cap="flat" cmpd="sng">
            <a:solidFill>
              <a:srgbClr val="6AA84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51" name="Google Shape;251;p29"/>
          <p:cNvSpPr/>
          <p:nvPr/>
        </p:nvSpPr>
        <p:spPr>
          <a:xfrm>
            <a:off x="3969500" y="2595800"/>
            <a:ext cx="1413900" cy="1184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29"/>
          <p:cNvSpPr txBox="1"/>
          <p:nvPr/>
        </p:nvSpPr>
        <p:spPr>
          <a:xfrm>
            <a:off x="0" y="2068275"/>
            <a:ext cx="9144000" cy="5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i="1">
                <a:solidFill>
                  <a:srgbClr val="677480"/>
                </a:solidFill>
                <a:latin typeface="Corsiva"/>
                <a:ea typeface="Corsiva"/>
                <a:cs typeface="Corsiva"/>
                <a:sym typeface="Corsiva"/>
              </a:rPr>
              <a:t>Leonardo is the scientist who painted  Mona Lisa</a:t>
            </a:r>
            <a:endParaRPr sz="2500" i="1">
              <a:solidFill>
                <a:srgbClr val="677480"/>
              </a:solidFill>
              <a:latin typeface="Corsiva"/>
              <a:ea typeface="Corsiva"/>
              <a:cs typeface="Corsiva"/>
              <a:sym typeface="Corsiva"/>
            </a:endParaRPr>
          </a:p>
        </p:txBody>
      </p:sp>
      <p:sp>
        <p:nvSpPr>
          <p:cNvPr id="250" name="Google Shape;250;p29"/>
          <p:cNvSpPr/>
          <p:nvPr/>
        </p:nvSpPr>
        <p:spPr>
          <a:xfrm>
            <a:off x="2792491" y="4023450"/>
            <a:ext cx="561900" cy="8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29"/>
          <p:cNvSpPr/>
          <p:nvPr/>
        </p:nvSpPr>
        <p:spPr>
          <a:xfrm>
            <a:off x="6752525" y="2131575"/>
            <a:ext cx="5907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3" name="Google Shape;253;p29" descr="188233-numbers.png"/>
          <p:cNvPicPr preferRelativeResize="0"/>
          <p:nvPr/>
        </p:nvPicPr>
        <p:blipFill rotWithShape="1">
          <a:blip r:embed="rId3">
            <a:alphaModFix amt="30000"/>
          </a:blip>
          <a:srcRect l="33550" r="35155" b="67187"/>
          <a:stretch/>
        </p:blipFill>
        <p:spPr>
          <a:xfrm>
            <a:off x="2235425" y="5225194"/>
            <a:ext cx="1201975" cy="11847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9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" name="Google Shape;255;p29"/>
          <p:cNvSpPr txBox="1">
            <a:spLocks noGrp="1"/>
          </p:cNvSpPr>
          <p:nvPr>
            <p:ph type="body" idx="1"/>
          </p:nvPr>
        </p:nvSpPr>
        <p:spPr>
          <a:xfrm>
            <a:off x="0" y="1295400"/>
            <a:ext cx="91440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500" b="1"/>
              <a:t>Text Understanding</a:t>
            </a:r>
            <a:endParaRPr sz="2500" b="1"/>
          </a:p>
        </p:txBody>
      </p:sp>
      <p:sp>
        <p:nvSpPr>
          <p:cNvPr id="256" name="Google Shape;256;p29"/>
          <p:cNvSpPr txBox="1"/>
          <p:nvPr/>
        </p:nvSpPr>
        <p:spPr>
          <a:xfrm>
            <a:off x="3425825" y="5362450"/>
            <a:ext cx="3442800" cy="5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Structure multiple </a:t>
            </a:r>
            <a:r>
              <a:rPr lang="en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facts</a:t>
            </a: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(propositions) contained in the sentence</a:t>
            </a:r>
            <a:endParaRPr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57" name="Google Shape;25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2250" y="2752875"/>
            <a:ext cx="911900" cy="91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9"/>
          <p:cNvSpPr txBox="1"/>
          <p:nvPr/>
        </p:nvSpPr>
        <p:spPr>
          <a:xfrm>
            <a:off x="2981700" y="3901750"/>
            <a:ext cx="38376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(“Leonardo”, “is”, “scientist”)</a:t>
            </a:r>
            <a:endParaRPr sz="1800" i="1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9" name="Google Shape;259;p29"/>
          <p:cNvSpPr txBox="1"/>
          <p:nvPr/>
        </p:nvSpPr>
        <p:spPr>
          <a:xfrm>
            <a:off x="2981700" y="4358950"/>
            <a:ext cx="4436700" cy="4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(“Leonardo”, “painted”, “Mona Lisa”)</a:t>
            </a:r>
            <a:endParaRPr sz="1800" i="1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0" name="Google Shape;260;p29"/>
          <p:cNvSpPr txBox="1"/>
          <p:nvPr/>
        </p:nvSpPr>
        <p:spPr>
          <a:xfrm>
            <a:off x="3425825" y="5895850"/>
            <a:ext cx="3442800" cy="5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Triplets of </a:t>
            </a:r>
            <a:r>
              <a:rPr lang="en">
                <a:solidFill>
                  <a:srgbClr val="6AA84F"/>
                </a:solidFill>
                <a:latin typeface="Lato"/>
                <a:ea typeface="Lato"/>
                <a:cs typeface="Lato"/>
                <a:sym typeface="Lato"/>
              </a:rPr>
              <a:t>(subject, relation, object)</a:t>
            </a:r>
            <a:endParaRPr>
              <a:solidFill>
                <a:srgbClr val="6AA84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0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" name="Google Shape;266;p30"/>
          <p:cNvSpPr txBox="1">
            <a:spLocks noGrp="1"/>
          </p:cNvSpPr>
          <p:nvPr>
            <p:ph type="body" idx="1"/>
          </p:nvPr>
        </p:nvSpPr>
        <p:spPr>
          <a:xfrm>
            <a:off x="0" y="1295400"/>
            <a:ext cx="91440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500" b="1"/>
              <a:t>Text Understanding</a:t>
            </a:r>
            <a:endParaRPr sz="2500" b="1"/>
          </a:p>
        </p:txBody>
      </p:sp>
      <p:pic>
        <p:nvPicPr>
          <p:cNvPr id="267" name="Google Shape;267;p30"/>
          <p:cNvPicPr preferRelativeResize="0"/>
          <p:nvPr/>
        </p:nvPicPr>
        <p:blipFill rotWithShape="1">
          <a:blip r:embed="rId3">
            <a:alphaModFix/>
          </a:blip>
          <a:srcRect t="11543"/>
          <a:stretch/>
        </p:blipFill>
        <p:spPr>
          <a:xfrm>
            <a:off x="1595925" y="2160288"/>
            <a:ext cx="2792150" cy="1883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30"/>
          <p:cNvPicPr preferRelativeResize="0"/>
          <p:nvPr/>
        </p:nvPicPr>
        <p:blipFill rotWithShape="1">
          <a:blip r:embed="rId4">
            <a:alphaModFix/>
          </a:blip>
          <a:srcRect t="11543"/>
          <a:stretch/>
        </p:blipFill>
        <p:spPr>
          <a:xfrm>
            <a:off x="5278241" y="2143313"/>
            <a:ext cx="2630284" cy="191730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0"/>
          <p:cNvSpPr txBox="1"/>
          <p:nvPr/>
        </p:nvSpPr>
        <p:spPr>
          <a:xfrm>
            <a:off x="457250" y="4541825"/>
            <a:ext cx="2926200" cy="5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How can we do that?</a:t>
            </a:r>
            <a:endParaRPr sz="20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0" name="Google Shape;270;p30"/>
          <p:cNvSpPr txBox="1"/>
          <p:nvPr/>
        </p:nvSpPr>
        <p:spPr>
          <a:xfrm>
            <a:off x="3439600" y="4448050"/>
            <a:ext cx="5138400" cy="10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Humans can interpret words in a </a:t>
            </a:r>
            <a:r>
              <a:rPr lang="en" sz="1800" i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larger context </a:t>
            </a: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hinging onto their </a:t>
            </a:r>
            <a:r>
              <a:rPr lang="en" sz="18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background</a:t>
            </a: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and</a:t>
            </a:r>
            <a:r>
              <a:rPr lang="en" sz="1800" b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linguistic knowledge</a:t>
            </a:r>
            <a:r>
              <a:rPr lang="en" sz="1800" b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(Gabrilovich, SIGIR’16)</a:t>
            </a:r>
            <a:endParaRPr>
              <a:solidFill>
                <a:srgbClr val="97ABB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1" name="Google Shape;271;p30"/>
          <p:cNvSpPr txBox="1"/>
          <p:nvPr/>
        </p:nvSpPr>
        <p:spPr>
          <a:xfrm>
            <a:off x="3439600" y="5438650"/>
            <a:ext cx="5286000" cy="10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Detect (1) unambiguous </a:t>
            </a:r>
            <a:r>
              <a:rPr lang="en" sz="18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entities</a:t>
            </a: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(2) </a:t>
            </a:r>
            <a:r>
              <a:rPr lang="en" sz="18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facts</a:t>
            </a: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, and</a:t>
            </a:r>
            <a:b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(3) quantifying how much their are </a:t>
            </a:r>
            <a:r>
              <a:rPr lang="en" sz="1800">
                <a:solidFill>
                  <a:srgbClr val="F20253"/>
                </a:solidFill>
                <a:latin typeface="Lato"/>
                <a:ea typeface="Lato"/>
                <a:cs typeface="Lato"/>
                <a:sym typeface="Lato"/>
              </a:rPr>
              <a:t>related</a:t>
            </a:r>
            <a:endParaRPr sz="1800">
              <a:solidFill>
                <a:srgbClr val="F20253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1"/>
          <p:cNvSpPr txBox="1">
            <a:spLocks noGrp="1"/>
          </p:cNvSpPr>
          <p:nvPr>
            <p:ph type="title"/>
          </p:nvPr>
        </p:nvSpPr>
        <p:spPr>
          <a:xfrm>
            <a:off x="893700" y="122250"/>
            <a:ext cx="7684200" cy="13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" name="Google Shape;277;p31"/>
          <p:cNvSpPr txBox="1">
            <a:spLocks noGrp="1"/>
          </p:cNvSpPr>
          <p:nvPr>
            <p:ph type="body" idx="1"/>
          </p:nvPr>
        </p:nvSpPr>
        <p:spPr>
          <a:xfrm>
            <a:off x="0" y="1295400"/>
            <a:ext cx="9144000" cy="65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ctr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2500" b="1"/>
              <a:t>Text Understanding</a:t>
            </a:r>
            <a:endParaRPr sz="2500" b="1"/>
          </a:p>
        </p:txBody>
      </p:sp>
      <p:sp>
        <p:nvSpPr>
          <p:cNvPr id="278" name="Google Shape;278;p31"/>
          <p:cNvSpPr txBox="1"/>
          <p:nvPr/>
        </p:nvSpPr>
        <p:spPr>
          <a:xfrm>
            <a:off x="684000" y="3257550"/>
            <a:ext cx="78939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7465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300"/>
              <a:buFont typeface="Lato"/>
              <a:buChar char="▷"/>
            </a:pP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Literature currently offers a number of solutions based on </a:t>
            </a:r>
            <a:r>
              <a:rPr lang="en" sz="23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BoW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 b="1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rPr>
              <a:t>(Harris, Word’54) </a:t>
            </a:r>
            <a:r>
              <a:rPr lang="en" sz="2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:</a:t>
            </a:r>
            <a:endParaRPr sz="17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79" name="Google Shape;27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9185" y="2031094"/>
            <a:ext cx="854383" cy="914055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1"/>
          <p:cNvSpPr txBox="1"/>
          <p:nvPr/>
        </p:nvSpPr>
        <p:spPr>
          <a:xfrm>
            <a:off x="3855075" y="3669048"/>
            <a:ext cx="4989000" cy="4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A text is a vector of </a:t>
            </a:r>
            <a:r>
              <a:rPr lang="en" sz="1800" i="1">
                <a:solidFill>
                  <a:srgbClr val="2185C5"/>
                </a:solidFill>
                <a:latin typeface="Lato"/>
                <a:ea typeface="Lato"/>
                <a:cs typeface="Lato"/>
                <a:sym typeface="Lato"/>
              </a:rPr>
              <a:t>ambiguous keywords</a:t>
            </a:r>
            <a:endParaRPr sz="1800" i="1">
              <a:solidFill>
                <a:srgbClr val="2185C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1" name="Google Shape;281;p31"/>
          <p:cNvSpPr txBox="1"/>
          <p:nvPr/>
        </p:nvSpPr>
        <p:spPr>
          <a:xfrm>
            <a:off x="2360400" y="4122709"/>
            <a:ext cx="6183600" cy="15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Curse of Dimensionality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Synonymy and Polysemy problems of keywords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No understanding of real-world entities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○"/>
            </a:pPr>
            <a:r>
              <a:rPr lang="en"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Structure of the sentence is lost (no facts)</a:t>
            </a:r>
            <a:endParaRPr sz="180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2" name="Google Shape;282;p31"/>
          <p:cNvSpPr txBox="1"/>
          <p:nvPr/>
        </p:nvSpPr>
        <p:spPr>
          <a:xfrm>
            <a:off x="1406927" y="4526696"/>
            <a:ext cx="1338600" cy="4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CC0000"/>
                </a:solidFill>
                <a:latin typeface="Lato"/>
                <a:ea typeface="Lato"/>
                <a:cs typeface="Lato"/>
                <a:sym typeface="Lato"/>
              </a:rPr>
              <a:t>Limitations</a:t>
            </a:r>
            <a:endParaRPr sz="1800">
              <a:solidFill>
                <a:srgbClr val="CC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83" name="Google Shape;283;p31" descr="146003-200.png"/>
          <p:cNvPicPr preferRelativeResize="0"/>
          <p:nvPr/>
        </p:nvPicPr>
        <p:blipFill rotWithShape="1">
          <a:blip r:embed="rId4">
            <a:alphaModFix amt="9000"/>
          </a:blip>
          <a:srcRect l="20587" t="4534" r="53588"/>
          <a:stretch/>
        </p:blipFill>
        <p:spPr>
          <a:xfrm>
            <a:off x="2655346" y="4070550"/>
            <a:ext cx="415000" cy="150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nton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nton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1834</Words>
  <Application>Microsoft Macintosh PowerPoint</Application>
  <PresentationFormat>Presentazione su schermo (4:3)</PresentationFormat>
  <Paragraphs>401</Paragraphs>
  <Slides>44</Slides>
  <Notes>44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44</vt:i4>
      </vt:variant>
    </vt:vector>
  </HeadingPairs>
  <TitlesOfParts>
    <vt:vector size="51" baseType="lpstr">
      <vt:lpstr>Lato</vt:lpstr>
      <vt:lpstr>Tinos</vt:lpstr>
      <vt:lpstr>Corsiva</vt:lpstr>
      <vt:lpstr>Raleway</vt:lpstr>
      <vt:lpstr>Arial</vt:lpstr>
      <vt:lpstr>Antonio template</vt:lpstr>
      <vt:lpstr>Antonio template</vt:lpstr>
      <vt:lpstr>Algorithms for Knowledge and Information Extraction in Text with Wikipedia</vt:lpstr>
      <vt:lpstr>Menu </vt:lpstr>
      <vt:lpstr>0 Introduction</vt:lpstr>
      <vt:lpstr>Introduction </vt:lpstr>
      <vt:lpstr>Introduction </vt:lpstr>
      <vt:lpstr>Introduction </vt:lpstr>
      <vt:lpstr>Introduction </vt:lpstr>
      <vt:lpstr>Introduction </vt:lpstr>
      <vt:lpstr>Introduction </vt:lpstr>
      <vt:lpstr>Introduction </vt:lpstr>
      <vt:lpstr>Introduction </vt:lpstr>
      <vt:lpstr>Introduction </vt:lpstr>
      <vt:lpstr>Introduction </vt:lpstr>
      <vt:lpstr>Introduction </vt:lpstr>
      <vt:lpstr>Introduction </vt:lpstr>
      <vt:lpstr>Introduction </vt:lpstr>
      <vt:lpstr>3 Algorithms for Expert Finding</vt:lpstr>
      <vt:lpstr>Expert Finding </vt:lpstr>
      <vt:lpstr>Experiments Contributions</vt:lpstr>
      <vt:lpstr>Wikipedia Expertise Ranking Indexing</vt:lpstr>
      <vt:lpstr>Wikipedia Expertise Ranking Indexing</vt:lpstr>
      <vt:lpstr>Wikipedia Expertise Ranking Indexing</vt:lpstr>
      <vt:lpstr>Wikipedia Expertise Ranking Indexing</vt:lpstr>
      <vt:lpstr>Wikipedia Expertise Ranking Indexing</vt:lpstr>
      <vt:lpstr>Wikipedia Expertise Ranking Indexing</vt:lpstr>
      <vt:lpstr>Wikipedia Expertise Ranking Indexing</vt:lpstr>
      <vt:lpstr>Wikipedia Expertise Ranking Indexing</vt:lpstr>
      <vt:lpstr>Wikipedia Expertise Ranking Indexing</vt:lpstr>
      <vt:lpstr>Wikipedia Expertise Ranking Query Time: Two Strategies</vt:lpstr>
      <vt:lpstr>Wikipedia Expertise Ranking Query Time: Document-Centric Strategy</vt:lpstr>
      <vt:lpstr>Wikipedia Expertise Ranking Query Time: Document-Centric Strategy</vt:lpstr>
      <vt:lpstr>Wikipedia Expertise Ranking Query Time: Document-Centric Strategy</vt:lpstr>
      <vt:lpstr>Wikipedia Expertise Ranking Query Time: Document-Centric Strategy</vt:lpstr>
      <vt:lpstr>Wikipedia Expertise Ranking Query Time: Document-Centric Strategy</vt:lpstr>
      <vt:lpstr>Wikipedia Expertise Ranking Query Time: Profile-Centric Strategy</vt:lpstr>
      <vt:lpstr>Wikipedia Expertise Ranking Query Time: Profile-Centric Strategy</vt:lpstr>
      <vt:lpstr>Wikipedia Expertise Ranking Query Time: Profile-Centric Strategy</vt:lpstr>
      <vt:lpstr>Wikipedia Expertise Ranking Query Time: Profile-Centric Strategy</vt:lpstr>
      <vt:lpstr>Wikipedia Expertise Ranking Query Time: Data Fusion</vt:lpstr>
      <vt:lpstr>Experiments Benchmark</vt:lpstr>
      <vt:lpstr>Experiments Results</vt:lpstr>
      <vt:lpstr>Indexing Experts from the University of Pisa</vt:lpstr>
      <vt:lpstr>Indexing Experts from the University of Pisa</vt:lpstr>
      <vt:lpstr>Indexing Experts from the University of Pisa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Algorithms for Knowledge and Information Extraction in Text with Wikipedia</dc:title>
  <cp:lastModifiedBy>PAOLO FERRAGINA</cp:lastModifiedBy>
  <cp:revision>4</cp:revision>
  <dcterms:modified xsi:type="dcterms:W3CDTF">2019-12-03T17:22:24Z</dcterms:modified>
</cp:coreProperties>
</file>